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3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4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theme/theme5.xml" ContentType="application/vnd.openxmlformats-officedocument.theme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6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7.xml" ContentType="application/vnd.openxmlformats-officedocument.theme+xml"/>
  <Override PartName="/ppt/slideLayouts/slideLayout79.xml" ContentType="application/vnd.openxmlformats-officedocument.presentationml.slideLayout+xml"/>
  <Override PartName="/ppt/theme/theme8.xml" ContentType="application/vnd.openxmlformats-officedocument.theme+xml"/>
  <Override PartName="/ppt/slideLayouts/slideLayout80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726" r:id="rId2"/>
    <p:sldMasterId id="2147483714" r:id="rId3"/>
    <p:sldMasterId id="2147483702" r:id="rId4"/>
    <p:sldMasterId id="2147483690" r:id="rId5"/>
    <p:sldMasterId id="2147483678" r:id="rId6"/>
    <p:sldMasterId id="2147483666" r:id="rId7"/>
    <p:sldMasterId id="2147483660" r:id="rId8"/>
    <p:sldMasterId id="2147483664" r:id="rId9"/>
  </p:sldMasterIdLst>
  <p:notesMasterIdLst>
    <p:notesMasterId r:id="rId36"/>
  </p:notesMasterIdLst>
  <p:sldIdLst>
    <p:sldId id="384" r:id="rId10"/>
    <p:sldId id="917" r:id="rId11"/>
    <p:sldId id="891" r:id="rId12"/>
    <p:sldId id="892" r:id="rId13"/>
    <p:sldId id="893" r:id="rId14"/>
    <p:sldId id="894" r:id="rId15"/>
    <p:sldId id="895" r:id="rId16"/>
    <p:sldId id="930" r:id="rId17"/>
    <p:sldId id="845" r:id="rId18"/>
    <p:sldId id="814" r:id="rId19"/>
    <p:sldId id="890" r:id="rId20"/>
    <p:sldId id="916" r:id="rId21"/>
    <p:sldId id="924" r:id="rId22"/>
    <p:sldId id="934" r:id="rId23"/>
    <p:sldId id="816" r:id="rId24"/>
    <p:sldId id="838" r:id="rId25"/>
    <p:sldId id="923" r:id="rId26"/>
    <p:sldId id="932" r:id="rId27"/>
    <p:sldId id="854" r:id="rId28"/>
    <p:sldId id="873" r:id="rId29"/>
    <p:sldId id="867" r:id="rId30"/>
    <p:sldId id="926" r:id="rId31"/>
    <p:sldId id="927" r:id="rId32"/>
    <p:sldId id="928" r:id="rId33"/>
    <p:sldId id="925" r:id="rId34"/>
    <p:sldId id="929" r:id="rId35"/>
  </p:sldIdLst>
  <p:sldSz cx="9144000" cy="6858000" type="screen4x3"/>
  <p:notesSz cx="6794500" cy="9906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aveto" initials="a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383B"/>
    <a:srgbClr val="3C3B3E"/>
    <a:srgbClr val="444446"/>
    <a:srgbClr val="E8E9EB"/>
    <a:srgbClr val="115998"/>
    <a:srgbClr val="F79646"/>
    <a:srgbClr val="105897"/>
    <a:srgbClr val="F90A16"/>
    <a:srgbClr val="FFFEF6"/>
    <a:srgbClr val="EFEE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14869" autoAdjust="0"/>
    <p:restoredTop sz="91314" autoAdjust="0"/>
  </p:normalViewPr>
  <p:slideViewPr>
    <p:cSldViewPr snapToGrid="0" snapToObjects="1">
      <p:cViewPr>
        <p:scale>
          <a:sx n="160" d="100"/>
          <a:sy n="160" d="100"/>
        </p:scale>
        <p:origin x="-78" y="93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50" d="100"/>
        <a:sy n="150" d="100"/>
      </p:scale>
      <p:origin x="0" y="1360"/>
    </p:cViewPr>
  </p:sorterViewPr>
  <p:notesViewPr>
    <p:cSldViewPr snapToGrid="0" snapToObjects="1">
      <p:cViewPr>
        <p:scale>
          <a:sx n="100" d="100"/>
          <a:sy n="100" d="100"/>
        </p:scale>
        <p:origin x="-1896" y="504"/>
      </p:cViewPr>
      <p:guideLst>
        <p:guide orient="horz" pos="3120"/>
        <p:guide pos="214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0" Type="http://schemas.openxmlformats.org/officeDocument/2006/relationships/slide" Target="slides/slide11.xml"/><Relationship Id="rId29" Type="http://schemas.openxmlformats.org/officeDocument/2006/relationships/slide" Target="slides/slide20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48645" y="0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538714-A691-B34F-9EE1-2376AF099990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20750" y="742950"/>
            <a:ext cx="4953000" cy="3714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79450" y="4705350"/>
            <a:ext cx="5435600" cy="44577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48645" y="9408981"/>
            <a:ext cx="2944283" cy="4953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5509B27-5784-5D40-AC93-239E9A44AB97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7327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77945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146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2780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56545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094192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4300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78510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93512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55181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1210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3719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463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7109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93970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25794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30390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4368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1785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9843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6349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78535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5748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5285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265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ssholder for lysbil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ssholder for nota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b-NO" dirty="0"/>
          </a:p>
        </p:txBody>
      </p:sp>
      <p:sp>
        <p:nvSpPr>
          <p:cNvPr id="4" name="Plassholder for lysbildenumm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8750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2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8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220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246170"/>
            <a:ext cx="8675646" cy="811177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A9171-B593-EF4D-8A12-A5C0DBC8F1E9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BBD5-775E-404E-B614-765B47B81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75084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3276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41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17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87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10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051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07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6118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689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6577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6439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1604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3276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418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17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8753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10402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051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2199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074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6893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65771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64390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1604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32769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4187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171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8753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10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2715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0519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0744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689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6577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64390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1604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32769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418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1716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875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2480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1040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05193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0744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689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65771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64390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1604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3276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4187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1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15248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8753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1040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05193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0744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689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6577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64390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16040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 df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83276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464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46274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3741716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887539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510402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105193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670744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2876893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36577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9264390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681604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 userDrawn="1"/>
        </p:nvSpPr>
        <p:spPr>
          <a:xfrm>
            <a:off x="4494957" y="2428162"/>
            <a:ext cx="184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457200" y="2773882"/>
            <a:ext cx="8229600" cy="1143000"/>
          </a:xfrm>
          <a:prstGeom prst="rect">
            <a:avLst/>
          </a:prstGeom>
        </p:spPr>
        <p:txBody>
          <a:bodyPr vert="horz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0646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9951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" y="4246170"/>
            <a:ext cx="8675646" cy="811177"/>
          </a:xfrm>
        </p:spPr>
        <p:txBody>
          <a:bodyPr/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9A9171-B593-EF4D-8A12-A5C0DBC8F1E9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26BBD5-775E-404E-B614-765B47B8100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960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6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44.xml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7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4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59.xml"/><Relationship Id="rId7" Type="http://schemas.openxmlformats.org/officeDocument/2006/relationships/slideLayout" Target="../slideLayouts/slideLayout63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8.xml"/><Relationship Id="rId1" Type="http://schemas.openxmlformats.org/officeDocument/2006/relationships/slideLayout" Target="../slideLayouts/slideLayout57.xml"/><Relationship Id="rId6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7.xml"/><Relationship Id="rId5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6.xml"/><Relationship Id="rId4" Type="http://schemas.openxmlformats.org/officeDocument/2006/relationships/slideLayout" Target="../slideLayouts/slideLayout60.xml"/><Relationship Id="rId9" Type="http://schemas.openxmlformats.org/officeDocument/2006/relationships/slideLayout" Target="../slideLayouts/slideLayout65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slideLayout" Target="../slideLayouts/slideLayout78.xml"/><Relationship Id="rId5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7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79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80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6678"/>
            <a:ext cx="8445554" cy="733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11" y="1016400"/>
            <a:ext cx="8229600" cy="520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-7764" y="-3"/>
            <a:ext cx="221436" cy="68580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26123" y="868800"/>
            <a:ext cx="8922564" cy="260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75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38" r:id="rId12"/>
  </p:sldLayoutIdLst>
  <p:timing>
    <p:tnLst>
      <p:par>
        <p:cTn id="1" dur="indefinite" restart="never" nodeType="tmRoot"/>
      </p:par>
    </p:tnLst>
  </p:timing>
  <p:txStyles>
    <p:titleStyle>
      <a:lvl1pPr algn="ctr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457200" rtl="0" eaLnBrk="1" latinLnBrk="0" hangingPunct="1">
        <a:spcBef>
          <a:spcPct val="20000"/>
        </a:spcBef>
        <a:buFont typeface="Arial"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11" y="1016400"/>
            <a:ext cx="8229600" cy="520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SC_logo_original_RGB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95" y="44793"/>
            <a:ext cx="1607824" cy="342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7764" y="-24907"/>
            <a:ext cx="221436" cy="68580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38966" y="868800"/>
            <a:ext cx="8922564" cy="260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8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11" y="1016400"/>
            <a:ext cx="8229600" cy="520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SC_logo_original_RGB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6176" y="6490693"/>
            <a:ext cx="1607824" cy="342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7764" y="-24907"/>
            <a:ext cx="221436" cy="68580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38966" y="868800"/>
            <a:ext cx="8922564" cy="260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8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11" y="1016400"/>
            <a:ext cx="8229600" cy="520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SC_logo_original_RGB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369" y="6490693"/>
            <a:ext cx="1607824" cy="342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7764" y="-24907"/>
            <a:ext cx="221436" cy="68580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238574" y="868800"/>
            <a:ext cx="8922564" cy="260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8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11" y="1016400"/>
            <a:ext cx="8229600" cy="520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SC_logo_original_RGB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1897" y="6453337"/>
            <a:ext cx="1607824" cy="342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7764" y="-24907"/>
            <a:ext cx="221436" cy="68580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38966" y="868800"/>
            <a:ext cx="8922564" cy="260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8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11" y="1016400"/>
            <a:ext cx="8229600" cy="520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SC_logo_original_RGB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4347" y="6448321"/>
            <a:ext cx="1607824" cy="342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7764" y="-24907"/>
            <a:ext cx="221436" cy="68580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38966" y="868800"/>
            <a:ext cx="8922564" cy="260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8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56811" y="1016400"/>
            <a:ext cx="8229600" cy="52093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195FD74-C850-F541-A740-1AFF75D11571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8707CFD-EA60-2843-BCB8-6285F43A91F5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NSC_logo_original_RGB.jpg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3295" y="6503148"/>
            <a:ext cx="1607824" cy="342400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>
          <a:xfrm>
            <a:off x="-7764" y="-24907"/>
            <a:ext cx="221436" cy="68580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138966" y="868800"/>
            <a:ext cx="8922564" cy="26052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665800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b="1" i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NSC_logo_original_RGB.jpg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1152" y="362247"/>
            <a:ext cx="4278538" cy="911152"/>
          </a:xfrm>
          <a:prstGeom prst="rect">
            <a:avLst/>
          </a:prstGeom>
        </p:spPr>
      </p:pic>
      <p:grpSp>
        <p:nvGrpSpPr>
          <p:cNvPr id="10" name="Group 9"/>
          <p:cNvGrpSpPr/>
          <p:nvPr userDrawn="1"/>
        </p:nvGrpSpPr>
        <p:grpSpPr>
          <a:xfrm>
            <a:off x="2870002" y="5674435"/>
            <a:ext cx="3692864" cy="811570"/>
            <a:chOff x="2858802" y="4986251"/>
            <a:chExt cx="4246324" cy="1054389"/>
          </a:xfrm>
        </p:grpSpPr>
        <p:pic>
          <p:nvPicPr>
            <p:cNvPr id="11" name="Picture 10" descr="uio-logo-web.jp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428" y="5096969"/>
              <a:ext cx="829698" cy="829698"/>
            </a:xfrm>
            <a:prstGeom prst="rect">
              <a:avLst/>
            </a:prstGeom>
          </p:spPr>
        </p:pic>
        <p:pic>
          <p:nvPicPr>
            <p:cNvPr id="12" name="Picture 11" descr="Screen shot 2011-09-23 at 3.32.40 PM.png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802" y="4986251"/>
              <a:ext cx="3416626" cy="1054389"/>
            </a:xfrm>
            <a:prstGeom prst="rect">
              <a:avLst/>
            </a:prstGeom>
          </p:spPr>
        </p:pic>
      </p:grpSp>
      <p:cxnSp>
        <p:nvCxnSpPr>
          <p:cNvPr id="13" name="Straight Connector 12"/>
          <p:cNvCxnSpPr/>
          <p:nvPr userDrawn="1"/>
        </p:nvCxnSpPr>
        <p:spPr>
          <a:xfrm>
            <a:off x="0" y="1595029"/>
            <a:ext cx="9144000" cy="0"/>
          </a:xfrm>
          <a:prstGeom prst="line">
            <a:avLst/>
          </a:prstGeom>
          <a:ln w="76200" cmpd="sng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 userDrawn="1"/>
        </p:nvCxnSpPr>
        <p:spPr>
          <a:xfrm>
            <a:off x="0" y="5346422"/>
            <a:ext cx="9144000" cy="26052"/>
          </a:xfrm>
          <a:prstGeom prst="line">
            <a:avLst/>
          </a:prstGeom>
          <a:ln w="76200" cmpd="sng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293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8561" y="4084984"/>
            <a:ext cx="8578239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9A9171-B593-EF4D-8A12-A5C0DBC8F1E9}" type="datetimeFigureOut">
              <a:rPr lang="en-US" smtClean="0"/>
              <a:pPr/>
              <a:t>8/31/2017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26BBD5-775E-404E-B614-765B47B8100F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8" name="Group 7"/>
          <p:cNvGrpSpPr/>
          <p:nvPr userDrawn="1"/>
        </p:nvGrpSpPr>
        <p:grpSpPr>
          <a:xfrm>
            <a:off x="2870002" y="5674435"/>
            <a:ext cx="3692864" cy="811570"/>
            <a:chOff x="2858802" y="4986251"/>
            <a:chExt cx="4246324" cy="1054389"/>
          </a:xfrm>
        </p:grpSpPr>
        <p:pic>
          <p:nvPicPr>
            <p:cNvPr id="9" name="Picture 8" descr="uio-logo-web.jpg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75428" y="5096969"/>
              <a:ext cx="829698" cy="829698"/>
            </a:xfrm>
            <a:prstGeom prst="rect">
              <a:avLst/>
            </a:prstGeom>
          </p:spPr>
        </p:pic>
        <p:pic>
          <p:nvPicPr>
            <p:cNvPr id="10" name="Picture 9" descr="Screen shot 2011-09-23 at 3.32.40 PM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8802" y="4986251"/>
              <a:ext cx="3416626" cy="1054389"/>
            </a:xfrm>
            <a:prstGeom prst="rect">
              <a:avLst/>
            </a:prstGeom>
          </p:spPr>
        </p:pic>
      </p:grpSp>
      <p:cxnSp>
        <p:nvCxnSpPr>
          <p:cNvPr id="11" name="Straight Connector 10"/>
          <p:cNvCxnSpPr/>
          <p:nvPr userDrawn="1"/>
        </p:nvCxnSpPr>
        <p:spPr>
          <a:xfrm>
            <a:off x="0" y="3960909"/>
            <a:ext cx="9144000" cy="0"/>
          </a:xfrm>
          <a:prstGeom prst="line">
            <a:avLst/>
          </a:prstGeom>
          <a:ln w="76200" cmpd="sng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 userDrawn="1"/>
        </p:nvCxnSpPr>
        <p:spPr>
          <a:xfrm>
            <a:off x="0" y="5346422"/>
            <a:ext cx="9144000" cy="26052"/>
          </a:xfrm>
          <a:prstGeom prst="line">
            <a:avLst/>
          </a:prstGeom>
          <a:ln w="76200" cmpd="sng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pic>
        <p:nvPicPr>
          <p:cNvPr id="13" name="Picture 12" descr="NSC_logo_original_RGB.jpg"/>
          <p:cNvPicPr>
            <a:picLocks noChangeAspect="1"/>
          </p:cNvPicPr>
          <p:nvPr userDrawn="1"/>
        </p:nvPicPr>
        <p:blipFill>
          <a:blip r:embed="rId5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102" y="1355584"/>
            <a:ext cx="7803476" cy="166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9686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ctr" defTabSz="457200" rtl="0" eaLnBrk="1" latinLnBrk="0" hangingPunct="1"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9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10" Type="http://schemas.openxmlformats.org/officeDocument/2006/relationships/image" Target="../media/image46.jpe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Straight Connector 8"/>
          <p:cNvCxnSpPr/>
          <p:nvPr/>
        </p:nvCxnSpPr>
        <p:spPr>
          <a:xfrm>
            <a:off x="0" y="1595029"/>
            <a:ext cx="9144000" cy="0"/>
          </a:xfrm>
          <a:prstGeom prst="line">
            <a:avLst/>
          </a:prstGeom>
          <a:ln w="76200" cmpd="sng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0" y="5346422"/>
            <a:ext cx="9144000" cy="26052"/>
          </a:xfrm>
          <a:prstGeom prst="line">
            <a:avLst/>
          </a:prstGeom>
          <a:ln w="76200" cmpd="sng"/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" name="Rectangle 11"/>
          <p:cNvSpPr/>
          <p:nvPr/>
        </p:nvSpPr>
        <p:spPr>
          <a:xfrm>
            <a:off x="0" y="0"/>
            <a:ext cx="221436" cy="6858000"/>
          </a:xfrm>
          <a:prstGeom prst="rect">
            <a:avLst/>
          </a:prstGeom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itle 25"/>
          <p:cNvSpPr>
            <a:spLocks noGrp="1"/>
          </p:cNvSpPr>
          <p:nvPr>
            <p:ph type="title"/>
          </p:nvPr>
        </p:nvSpPr>
        <p:spPr>
          <a:xfrm>
            <a:off x="559558" y="3237931"/>
            <a:ext cx="8202304" cy="1829696"/>
          </a:xfrm>
        </p:spPr>
        <p:txBody>
          <a:bodyPr/>
          <a:lstStyle/>
          <a:p>
            <a:pPr>
              <a:lnSpc>
                <a:spcPct val="120000"/>
              </a:lnSpc>
            </a:pPr>
            <a:r>
              <a:rPr lang="en-US" sz="2800" b="1" dirty="0" smtClean="0"/>
              <a:t>Long read sequencing</a:t>
            </a:r>
            <a:r>
              <a:rPr lang="en-US" sz="3200" b="1" dirty="0"/>
              <a:t/>
            </a:r>
            <a:br>
              <a:rPr lang="en-US" sz="3200" b="1" dirty="0"/>
            </a:br>
            <a:r>
              <a:rPr lang="en-US" sz="2000" b="1" dirty="0" smtClean="0"/>
              <a:t/>
            </a:r>
            <a:br>
              <a:rPr lang="en-US" sz="2000" b="1" dirty="0" smtClean="0"/>
            </a:br>
            <a:r>
              <a:rPr lang="en-US" sz="2400" dirty="0" smtClean="0"/>
              <a:t>Ave </a:t>
            </a:r>
            <a:r>
              <a:rPr lang="en-US" sz="2400" dirty="0"/>
              <a:t>Tooming-Klunderud, </a:t>
            </a:r>
            <a:r>
              <a:rPr lang="en-US" sz="2400" dirty="0" smtClean="0"/>
              <a:t>NCS/CEES/</a:t>
            </a:r>
            <a:r>
              <a:rPr lang="en-US" sz="2400" dirty="0" err="1" smtClean="0"/>
              <a:t>UoO</a:t>
            </a:r>
            <a:r>
              <a:rPr lang="en-US" sz="2400" dirty="0" smtClean="0"/>
              <a:t>,</a:t>
            </a:r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 smtClean="0"/>
              <a:t>ave.tooming-klunderud@ibv.uio.no</a:t>
            </a:r>
            <a:br>
              <a:rPr lang="en-US" sz="2400" dirty="0" smtClean="0"/>
            </a:b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315715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/>
              <a:t>The </a:t>
            </a:r>
            <a:r>
              <a:rPr lang="nb-NO" dirty="0" err="1"/>
              <a:t>PacBio</a:t>
            </a:r>
            <a:r>
              <a:rPr lang="nb-NO" dirty="0"/>
              <a:t> </a:t>
            </a:r>
            <a:r>
              <a:rPr lang="nb-NO" dirty="0" err="1"/>
              <a:t>sequencing</a:t>
            </a:r>
            <a:r>
              <a:rPr lang="nb-NO" dirty="0"/>
              <a:t> </a:t>
            </a:r>
            <a:r>
              <a:rPr lang="nb-NO" dirty="0" err="1" smtClean="0"/>
              <a:t>technology</a:t>
            </a:r>
            <a:r>
              <a:rPr lang="nb-NO" dirty="0" smtClean="0"/>
              <a:t> 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16400"/>
            <a:ext cx="2418077" cy="91349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3394" y="1929896"/>
            <a:ext cx="6631947" cy="4524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56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xmlns:p14="http://schemas.microsoft.com/office/powerpoint/2010/main"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Base </a:t>
            </a:r>
            <a:r>
              <a:rPr lang="nb-NO" dirty="0" err="1" smtClean="0"/>
              <a:t>modifications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t="50055"/>
          <a:stretch/>
        </p:blipFill>
        <p:spPr>
          <a:xfrm>
            <a:off x="701438" y="1058336"/>
            <a:ext cx="8064876" cy="20623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b="50203"/>
          <a:stretch/>
        </p:blipFill>
        <p:spPr>
          <a:xfrm>
            <a:off x="701435" y="3120660"/>
            <a:ext cx="7979661" cy="203449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23453" y="5423026"/>
            <a:ext cx="688063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6-mA and 4-mC  - 100 x </a:t>
            </a:r>
            <a:r>
              <a:rPr lang="nb-NO" dirty="0" err="1" smtClean="0"/>
              <a:t>coverage</a:t>
            </a:r>
            <a:r>
              <a:rPr lang="nb-NO" dirty="0" smtClean="0"/>
              <a:t> </a:t>
            </a:r>
            <a:r>
              <a:rPr lang="nb-NO" dirty="0" err="1" smtClean="0"/>
              <a:t>needed</a:t>
            </a:r>
            <a:r>
              <a:rPr lang="nb-NO" dirty="0" smtClean="0"/>
              <a:t> for </a:t>
            </a:r>
            <a:r>
              <a:rPr lang="nb-NO" dirty="0" err="1" smtClean="0"/>
              <a:t>detection</a:t>
            </a:r>
            <a:endParaRPr lang="nb-NO" dirty="0" smtClean="0"/>
          </a:p>
          <a:p>
            <a:r>
              <a:rPr lang="nb-NO" dirty="0" smtClean="0"/>
              <a:t>5-mC – 1000 x </a:t>
            </a:r>
            <a:r>
              <a:rPr lang="nb-NO" dirty="0" err="1" smtClean="0"/>
              <a:t>coverage</a:t>
            </a:r>
            <a:r>
              <a:rPr lang="nb-NO" dirty="0" smtClean="0"/>
              <a:t> </a:t>
            </a:r>
            <a:r>
              <a:rPr lang="nb-NO" dirty="0" err="1" smtClean="0"/>
              <a:t>needed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93192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Instruments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93694" y="1488141"/>
            <a:ext cx="7435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RS II										</a:t>
            </a:r>
            <a:r>
              <a:rPr lang="nb-NO" dirty="0" err="1" smtClean="0"/>
              <a:t>Sequel</a:t>
            </a:r>
            <a:endParaRPr lang="nb-NO" dirty="0" smtClean="0"/>
          </a:p>
          <a:p>
            <a:endParaRPr lang="en-US" dirty="0"/>
          </a:p>
        </p:txBody>
      </p:sp>
      <p:pic>
        <p:nvPicPr>
          <p:cNvPr id="8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2113" y="2294965"/>
            <a:ext cx="4981242" cy="3321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2560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0924" y="2670772"/>
            <a:ext cx="2998434" cy="2945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27621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Library </a:t>
            </a:r>
            <a:r>
              <a:rPr lang="nb-NO" dirty="0" err="1" smtClean="0"/>
              <a:t>preparation</a:t>
            </a:r>
            <a:endParaRPr lang="en-US" dirty="0"/>
          </a:p>
        </p:txBody>
      </p:sp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8735" y="983746"/>
            <a:ext cx="4461984" cy="56627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105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Sequencing</a:t>
            </a:r>
            <a:endParaRPr lang="en-US" dirty="0"/>
          </a:p>
        </p:txBody>
      </p:sp>
      <p:pic>
        <p:nvPicPr>
          <p:cNvPr id="6146" name="Picture 2" descr="Bilderesultat for pacbio sequencing smrtbell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54" y="2558987"/>
            <a:ext cx="8750105" cy="1674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34101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performance: </a:t>
            </a:r>
            <a:r>
              <a:rPr lang="en-US" dirty="0" smtClean="0"/>
              <a:t>polymerase </a:t>
            </a:r>
            <a:r>
              <a:rPr lang="en-US" dirty="0" smtClean="0"/>
              <a:t>read length </a:t>
            </a:r>
            <a:endParaRPr lang="en-US" dirty="0"/>
          </a:p>
        </p:txBody>
      </p:sp>
      <p:pic>
        <p:nvPicPr>
          <p:cNvPr id="5" name="Picture 2" descr="Image result for pacbio read lengt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113" y="1292352"/>
            <a:ext cx="7664119" cy="492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8825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Sequence performance: accuracy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278296" y="1565929"/>
            <a:ext cx="3369365" cy="3031963"/>
          </a:xfrm>
        </p:spPr>
        <p:txBody>
          <a:bodyPr>
            <a:normAutofit fontScale="92500"/>
          </a:bodyPr>
          <a:lstStyle/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Single read accuracy </a:t>
            </a:r>
            <a:r>
              <a:rPr lang="en-US" dirty="0" smtClean="0"/>
              <a:t>85-90 </a:t>
            </a:r>
            <a:r>
              <a:rPr lang="en-US" dirty="0" smtClean="0"/>
              <a:t>%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Lack of systematic sequencing errors</a:t>
            </a:r>
            <a:endParaRPr lang="en-US" dirty="0" smtClean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99.999% (QV50)</a:t>
            </a:r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4312" y="1288802"/>
            <a:ext cx="4550319" cy="43587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74" y="4936228"/>
            <a:ext cx="2236787" cy="1073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9760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Consensus </a:t>
            </a:r>
            <a:r>
              <a:rPr lang="nb-NO" dirty="0" err="1" smtClean="0"/>
              <a:t>accuracy</a:t>
            </a:r>
            <a:r>
              <a:rPr lang="nb-NO" dirty="0" smtClean="0"/>
              <a:t> – </a:t>
            </a:r>
            <a:r>
              <a:rPr lang="nb-NO" dirty="0" err="1" smtClean="0"/>
              <a:t>short</a:t>
            </a:r>
            <a:r>
              <a:rPr lang="nb-NO" dirty="0" smtClean="0"/>
              <a:t> </a:t>
            </a:r>
            <a:r>
              <a:rPr lang="nb-NO" dirty="0" err="1" smtClean="0"/>
              <a:t>template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1844" y="1569378"/>
            <a:ext cx="8360312" cy="3477822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19400" y="6372935"/>
            <a:ext cx="8305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http://files.pacb.com/software/smrtanalysis/2.2.0/doc/smrtportal/help/!SSL!/Webhelp/Portal_PacBio_Glossary.htm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3705208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nb-NO" dirty="0"/>
              <a:t>Consensus </a:t>
            </a:r>
            <a:r>
              <a:rPr lang="nb-NO" dirty="0" err="1"/>
              <a:t>accuracy</a:t>
            </a:r>
            <a:r>
              <a:rPr lang="nb-NO" dirty="0"/>
              <a:t> – </a:t>
            </a:r>
            <a:r>
              <a:rPr lang="nb-NO" dirty="0" err="1" smtClean="0"/>
              <a:t>long</a:t>
            </a:r>
            <a:r>
              <a:rPr lang="nb-NO" dirty="0" smtClean="0"/>
              <a:t> </a:t>
            </a:r>
            <a:r>
              <a:rPr lang="nb-NO" dirty="0" err="1" smtClean="0"/>
              <a:t>template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543758" y="2329828"/>
            <a:ext cx="3294421" cy="802903"/>
          </a:xfrm>
        </p:spPr>
        <p:txBody>
          <a:bodyPr>
            <a:normAutofit/>
          </a:bodyPr>
          <a:lstStyle/>
          <a:p>
            <a:r>
              <a:rPr lang="nb-NO" sz="1800" dirty="0" err="1"/>
              <a:t>G</a:t>
            </a:r>
            <a:r>
              <a:rPr lang="nb-NO" sz="1800" dirty="0" err="1" smtClean="0"/>
              <a:t>enomic</a:t>
            </a:r>
            <a:r>
              <a:rPr lang="nb-NO" sz="1800" dirty="0" smtClean="0"/>
              <a:t> DNA: </a:t>
            </a:r>
            <a:r>
              <a:rPr lang="nb-NO" sz="1800" i="1" dirty="0" smtClean="0"/>
              <a:t>de </a:t>
            </a:r>
            <a:r>
              <a:rPr lang="nb-NO" sz="1800" i="1" dirty="0" err="1"/>
              <a:t>novo</a:t>
            </a:r>
            <a:r>
              <a:rPr lang="nb-NO" sz="1800" dirty="0"/>
              <a:t> </a:t>
            </a:r>
            <a:r>
              <a:rPr lang="nb-NO" sz="1800" dirty="0" err="1"/>
              <a:t>assembly</a:t>
            </a:r>
            <a:r>
              <a:rPr lang="nb-NO" sz="1800" dirty="0"/>
              <a:t> </a:t>
            </a:r>
            <a:r>
              <a:rPr lang="nb-NO" sz="1800" dirty="0"/>
              <a:t>(</a:t>
            </a:r>
            <a:r>
              <a:rPr lang="nb-NO" sz="1800" dirty="0" smtClean="0"/>
              <a:t>60-100 </a:t>
            </a:r>
            <a:r>
              <a:rPr lang="nb-NO" sz="1800" dirty="0" smtClean="0"/>
              <a:t>x </a:t>
            </a:r>
            <a:r>
              <a:rPr lang="nb-NO" sz="1800" dirty="0" err="1" smtClean="0"/>
              <a:t>coverage</a:t>
            </a:r>
            <a:r>
              <a:rPr lang="nb-NO" sz="1800" dirty="0" smtClean="0"/>
              <a:t> </a:t>
            </a:r>
            <a:r>
              <a:rPr lang="nb-NO" sz="1800" dirty="0" err="1" smtClean="0"/>
              <a:t>needed</a:t>
            </a:r>
            <a:r>
              <a:rPr lang="nb-NO" sz="1800" dirty="0" smtClean="0"/>
              <a:t>)</a:t>
            </a:r>
            <a:endParaRPr lang="nb-NO" sz="1800" dirty="0"/>
          </a:p>
          <a:p>
            <a:pPr marL="0" indent="0">
              <a:buNone/>
            </a:pPr>
            <a:endParaRPr lang="en-US" dirty="0" smtClean="0"/>
          </a:p>
        </p:txBody>
      </p:sp>
      <p:pic>
        <p:nvPicPr>
          <p:cNvPr id="4098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1667" y="901042"/>
            <a:ext cx="5928930" cy="1346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5" name="Group 14"/>
          <p:cNvGrpSpPr/>
          <p:nvPr/>
        </p:nvGrpSpPr>
        <p:grpSpPr>
          <a:xfrm>
            <a:off x="390346" y="3049646"/>
            <a:ext cx="3872054" cy="3363426"/>
            <a:chOff x="2339209" y="3676297"/>
            <a:chExt cx="3953538" cy="3112128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4"/>
            <a:srcRect t="19233"/>
            <a:stretch/>
          </p:blipFill>
          <p:spPr>
            <a:xfrm>
              <a:off x="2339209" y="3676297"/>
              <a:ext cx="3953538" cy="2961115"/>
            </a:xfrm>
            <a:prstGeom prst="rect">
              <a:avLst/>
            </a:prstGeom>
          </p:spPr>
        </p:pic>
        <p:sp>
          <p:nvSpPr>
            <p:cNvPr id="18" name="Rectangle 17"/>
            <p:cNvSpPr/>
            <p:nvPr/>
          </p:nvSpPr>
          <p:spPr>
            <a:xfrm>
              <a:off x="3017568" y="4040302"/>
              <a:ext cx="2320313" cy="2062766"/>
            </a:xfrm>
            <a:prstGeom prst="rect">
              <a:avLst/>
            </a:prstGeom>
            <a:gradFill flip="none" rotWithShape="1">
              <a:gsLst>
                <a:gs pos="0">
                  <a:schemeClr val="accent3">
                    <a:tint val="100000"/>
                    <a:shade val="100000"/>
                    <a:satMod val="130000"/>
                    <a:alpha val="48000"/>
                  </a:schemeClr>
                </a:gs>
                <a:gs pos="100000">
                  <a:schemeClr val="accent3">
                    <a:tint val="50000"/>
                    <a:shade val="100000"/>
                    <a:satMod val="350000"/>
                    <a:alpha val="48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3"/>
            </a:lnRef>
            <a:fillRef idx="3">
              <a:schemeClr val="accent3"/>
            </a:fillRef>
            <a:effectRef idx="2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2955233" y="4193591"/>
              <a:ext cx="70595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Using</a:t>
              </a:r>
            </a:p>
            <a:p>
              <a:pPr algn="ctr"/>
              <a:r>
                <a:rPr lang="en-US" dirty="0" smtClean="0"/>
                <a:t>this… </a:t>
              </a:r>
              <a:endParaRPr lang="en-US" dirty="0"/>
            </a:p>
          </p:txBody>
        </p:sp>
        <p:sp>
          <p:nvSpPr>
            <p:cNvPr id="26" name="U-Turn Arrow 25"/>
            <p:cNvSpPr/>
            <p:nvPr/>
          </p:nvSpPr>
          <p:spPr>
            <a:xfrm>
              <a:off x="3504548" y="3906630"/>
              <a:ext cx="888022" cy="343736"/>
            </a:xfrm>
            <a:prstGeom prst="uturnArrow">
              <a:avLst>
                <a:gd name="adj1" fmla="val 25000"/>
                <a:gd name="adj2" fmla="val 25000"/>
                <a:gd name="adj3" fmla="val 25000"/>
                <a:gd name="adj4" fmla="val 43750"/>
                <a:gd name="adj5" fmla="val 100000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736255" y="4279010"/>
              <a:ext cx="1601627" cy="1824057"/>
            </a:xfrm>
            <a:prstGeom prst="rect">
              <a:avLst/>
            </a:prstGeom>
            <a:gradFill flip="none" rotWithShape="1">
              <a:gsLst>
                <a:gs pos="0">
                  <a:schemeClr val="accent1">
                    <a:tint val="100000"/>
                    <a:shade val="100000"/>
                    <a:satMod val="130000"/>
                    <a:alpha val="52000"/>
                  </a:schemeClr>
                </a:gs>
                <a:gs pos="100000">
                  <a:schemeClr val="accent1">
                    <a:tint val="50000"/>
                    <a:shade val="100000"/>
                    <a:satMod val="350000"/>
                    <a:alpha val="52000"/>
                  </a:schemeClr>
                </a:gs>
              </a:gsLst>
              <a:lin ang="16200000" scaled="0"/>
              <a:tileRect/>
            </a:gradFill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3650567" y="4516757"/>
              <a:ext cx="168981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/>
                <a:t>to error-correct </a:t>
              </a:r>
            </a:p>
            <a:p>
              <a:pPr algn="ctr"/>
              <a:r>
                <a:rPr lang="en-US" dirty="0" smtClean="0"/>
                <a:t>this </a:t>
              </a:r>
              <a:endParaRPr lang="en-US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4526851" y="6572981"/>
              <a:ext cx="155683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nb-NO" sz="8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doi:10.6084/m9.figshare.818957</a:t>
              </a:r>
              <a:endParaRPr lang="en-US" sz="800" dirty="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pic>
        <p:nvPicPr>
          <p:cNvPr id="30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563332" y="2948129"/>
            <a:ext cx="894300" cy="2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364832" y="3608710"/>
            <a:ext cx="894300" cy="2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6279032" y="3049646"/>
            <a:ext cx="894300" cy="2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3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63382" y="3568553"/>
            <a:ext cx="894300" cy="2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963382" y="3041192"/>
            <a:ext cx="894300" cy="2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173332" y="3164636"/>
            <a:ext cx="894300" cy="2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6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5970214" y="3244225"/>
            <a:ext cx="894300" cy="2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810714" y="3317036"/>
            <a:ext cx="894300" cy="2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8" name="Picture 2" descr="Bilderesultat for smrt bell long fragmen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7709732" y="3497994"/>
            <a:ext cx="894300" cy="203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4836762" y="2247086"/>
            <a:ext cx="39504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L</a:t>
            </a:r>
            <a:r>
              <a:rPr lang="nb-NO" dirty="0" smtClean="0"/>
              <a:t>ong </a:t>
            </a:r>
            <a:r>
              <a:rPr lang="nb-NO" dirty="0" err="1" smtClean="0"/>
              <a:t>amplicons</a:t>
            </a:r>
            <a:r>
              <a:rPr lang="nb-NO" dirty="0" smtClean="0"/>
              <a:t>: consensus is </a:t>
            </a:r>
            <a:r>
              <a:rPr lang="nb-NO" dirty="0" err="1" smtClean="0"/>
              <a:t>built</a:t>
            </a:r>
            <a:r>
              <a:rPr lang="nb-NO" dirty="0" smtClean="0"/>
              <a:t> </a:t>
            </a:r>
            <a:r>
              <a:rPr lang="nb-NO" dirty="0" err="1" smtClean="0"/>
              <a:t>using</a:t>
            </a:r>
            <a:r>
              <a:rPr lang="nb-NO" dirty="0" smtClean="0"/>
              <a:t> </a:t>
            </a:r>
            <a:r>
              <a:rPr lang="nb-NO" dirty="0" err="1" smtClean="0"/>
              <a:t>subreads</a:t>
            </a:r>
            <a:r>
              <a:rPr lang="nb-NO" dirty="0" smtClean="0"/>
              <a:t> from different fragments</a:t>
            </a:r>
            <a:endParaRPr lang="en-US" dirty="0"/>
          </a:p>
        </p:txBody>
      </p:sp>
      <p:sp>
        <p:nvSpPr>
          <p:cNvPr id="8" name="Right Brace 7"/>
          <p:cNvSpPr/>
          <p:nvPr/>
        </p:nvSpPr>
        <p:spPr>
          <a:xfrm rot="5400000">
            <a:off x="6441544" y="1923198"/>
            <a:ext cx="569276" cy="406301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6232982" y="4321631"/>
            <a:ext cx="9864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6232800" y="4422000"/>
            <a:ext cx="9864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6232982" y="4508638"/>
            <a:ext cx="6456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6232982" y="4584117"/>
            <a:ext cx="9864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6461383" y="4686700"/>
            <a:ext cx="762033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237016" y="4781079"/>
            <a:ext cx="986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244777" y="4886507"/>
            <a:ext cx="6456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244777" y="4963751"/>
            <a:ext cx="9864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6555782" y="5062915"/>
            <a:ext cx="6816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250982" y="5158948"/>
            <a:ext cx="986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9" name="Straight Connector 48"/>
          <p:cNvCxnSpPr/>
          <p:nvPr/>
        </p:nvCxnSpPr>
        <p:spPr>
          <a:xfrm>
            <a:off x="6250982" y="5261243"/>
            <a:ext cx="7980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6250982" y="5351013"/>
            <a:ext cx="986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6250982" y="5603621"/>
            <a:ext cx="986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6244777" y="5828046"/>
            <a:ext cx="986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6244777" y="5911552"/>
            <a:ext cx="986400" cy="0"/>
          </a:xfrm>
          <a:prstGeom prst="line">
            <a:avLst/>
          </a:prstGeom>
          <a:ln>
            <a:solidFill>
              <a:srgbClr val="FFC000"/>
            </a:solidFill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6250982" y="5747682"/>
            <a:ext cx="9864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59" name="Straight Connector 58"/>
          <p:cNvCxnSpPr/>
          <p:nvPr/>
        </p:nvCxnSpPr>
        <p:spPr>
          <a:xfrm>
            <a:off x="6461383" y="5672373"/>
            <a:ext cx="769794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0" name="Straight Connector 59"/>
          <p:cNvCxnSpPr/>
          <p:nvPr/>
        </p:nvCxnSpPr>
        <p:spPr>
          <a:xfrm>
            <a:off x="6250982" y="5516983"/>
            <a:ext cx="9864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61" name="Straight Connector 60"/>
          <p:cNvCxnSpPr/>
          <p:nvPr/>
        </p:nvCxnSpPr>
        <p:spPr>
          <a:xfrm>
            <a:off x="6244777" y="5439740"/>
            <a:ext cx="986400" cy="0"/>
          </a:xfrm>
          <a:prstGeom prst="line">
            <a:avLst/>
          </a:prstGeom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  <p:cxnSp>
        <p:nvCxnSpPr>
          <p:cNvPr id="4097" name="Straight Arrow Connector 4096"/>
          <p:cNvCxnSpPr/>
          <p:nvPr/>
        </p:nvCxnSpPr>
        <p:spPr>
          <a:xfrm flipH="1">
            <a:off x="6745291" y="6024833"/>
            <a:ext cx="3132" cy="27181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6224649" y="6355182"/>
            <a:ext cx="986400" cy="0"/>
          </a:xfrm>
          <a:prstGeom prst="line">
            <a:avLst/>
          </a:prstGeom>
          <a:ln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7861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</a:t>
            </a:r>
            <a:r>
              <a:rPr lang="en-US" dirty="0" smtClean="0"/>
              <a:t>performance: uniformity</a:t>
            </a:r>
            <a:endParaRPr lang="nb-NO" dirty="0"/>
          </a:p>
        </p:txBody>
      </p:sp>
      <p:sp>
        <p:nvSpPr>
          <p:cNvPr id="3" name="Plassholder for inn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Lack </a:t>
            </a:r>
            <a:r>
              <a:rPr lang="en-US" dirty="0"/>
              <a:t>of GC content or sequence </a:t>
            </a:r>
            <a:r>
              <a:rPr lang="nb-NO" dirty="0" err="1"/>
              <a:t>complexity</a:t>
            </a:r>
            <a:r>
              <a:rPr lang="nb-NO" dirty="0"/>
              <a:t> bias</a:t>
            </a:r>
          </a:p>
        </p:txBody>
      </p:sp>
      <p:pic>
        <p:nvPicPr>
          <p:cNvPr id="4" name="Bild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7778" y="1766049"/>
            <a:ext cx="6561527" cy="4251930"/>
          </a:xfrm>
          <a:prstGeom prst="rect">
            <a:avLst/>
          </a:prstGeom>
        </p:spPr>
      </p:pic>
      <p:sp>
        <p:nvSpPr>
          <p:cNvPr id="5" name="TekstSylinder 4"/>
          <p:cNvSpPr txBox="1"/>
          <p:nvPr/>
        </p:nvSpPr>
        <p:spPr>
          <a:xfrm>
            <a:off x="2173575" y="6445851"/>
            <a:ext cx="719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/>
              <a:t>Ross et al. (2013) </a:t>
            </a:r>
            <a:r>
              <a:rPr lang="nb-NO" i="1" dirty="0" err="1"/>
              <a:t>Genome</a:t>
            </a:r>
            <a:r>
              <a:rPr lang="nb-NO" i="1" dirty="0"/>
              <a:t> </a:t>
            </a:r>
            <a:r>
              <a:rPr lang="nb-NO" i="1" dirty="0" err="1"/>
              <a:t>Biology</a:t>
            </a:r>
            <a:r>
              <a:rPr lang="nb-NO" dirty="0"/>
              <a:t>, 14:R51 doi:10.1186/gb-2013-14-5-r51.</a:t>
            </a:r>
          </a:p>
        </p:txBody>
      </p:sp>
    </p:spTree>
    <p:extLst>
      <p:ext uri="{BB962C8B-B14F-4D97-AF65-F5344CB8AC3E}">
        <p14:creationId xmlns:p14="http://schemas.microsoft.com/office/powerpoint/2010/main" val="11296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Short </a:t>
            </a:r>
            <a:r>
              <a:rPr lang="nb-NO" dirty="0" err="1" smtClean="0"/>
              <a:t>read</a:t>
            </a:r>
            <a:r>
              <a:rPr lang="nb-NO" dirty="0" smtClean="0"/>
              <a:t> </a:t>
            </a:r>
            <a:r>
              <a:rPr lang="nb-NO" dirty="0" err="1" smtClean="0"/>
              <a:t>vs</a:t>
            </a:r>
            <a:r>
              <a:rPr lang="nb-NO" dirty="0" smtClean="0"/>
              <a:t> </a:t>
            </a:r>
            <a:r>
              <a:rPr lang="nb-NO" dirty="0" err="1" smtClean="0"/>
              <a:t>long</a:t>
            </a:r>
            <a:r>
              <a:rPr lang="nb-NO" dirty="0" smtClean="0"/>
              <a:t> </a:t>
            </a:r>
            <a:r>
              <a:rPr lang="nb-NO" dirty="0" err="1" smtClean="0"/>
              <a:t>read</a:t>
            </a:r>
            <a:r>
              <a:rPr lang="nb-NO" dirty="0" smtClean="0"/>
              <a:t> sequencing</a:t>
            </a:r>
            <a:endParaRPr lang="nb-NO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4734" y="1094759"/>
            <a:ext cx="8792866" cy="539641"/>
          </a:xfrm>
        </p:spPr>
        <p:txBody>
          <a:bodyPr numCol="1"/>
          <a:lstStyle/>
          <a:p>
            <a:pPr lvl="1" indent="0">
              <a:buNone/>
            </a:pPr>
            <a:r>
              <a:rPr lang="nb-NO" dirty="0" smtClean="0"/>
              <a:t>Short </a:t>
            </a:r>
            <a:r>
              <a:rPr lang="nb-NO" dirty="0" err="1" smtClean="0"/>
              <a:t>read</a:t>
            </a:r>
            <a:r>
              <a:rPr lang="nb-NO" dirty="0" smtClean="0"/>
              <a:t> sequencing		</a:t>
            </a:r>
            <a:r>
              <a:rPr lang="nb-NO" dirty="0"/>
              <a:t>	</a:t>
            </a:r>
            <a:r>
              <a:rPr lang="nb-NO" dirty="0" smtClean="0"/>
              <a:t>Long </a:t>
            </a:r>
            <a:r>
              <a:rPr lang="nb-NO" dirty="0" err="1" smtClean="0"/>
              <a:t>read</a:t>
            </a:r>
            <a:r>
              <a:rPr lang="nb-NO" dirty="0" smtClean="0"/>
              <a:t> sequencing</a:t>
            </a:r>
            <a:endParaRPr lang="nb-NO" dirty="0"/>
          </a:p>
        </p:txBody>
      </p:sp>
      <p:sp>
        <p:nvSpPr>
          <p:cNvPr id="3" name="TextBox 2"/>
          <p:cNvSpPr txBox="1"/>
          <p:nvPr/>
        </p:nvSpPr>
        <p:spPr>
          <a:xfrm>
            <a:off x="374400" y="2030400"/>
            <a:ext cx="8683200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nb-NO" dirty="0" smtClean="0"/>
              <a:t>      </a:t>
            </a:r>
            <a:r>
              <a:rPr lang="nb-NO" dirty="0" err="1" smtClean="0"/>
              <a:t>Amplification</a:t>
            </a:r>
            <a:r>
              <a:rPr lang="nb-NO" dirty="0" smtClean="0"/>
              <a:t> during sequencing  			        No </a:t>
            </a:r>
            <a:r>
              <a:rPr lang="nb-NO" dirty="0" err="1" smtClean="0"/>
              <a:t>amplification</a:t>
            </a:r>
            <a:r>
              <a:rPr lang="nb-NO" dirty="0" smtClean="0"/>
              <a:t> </a:t>
            </a:r>
            <a:r>
              <a:rPr lang="nb-NO" dirty="0" err="1" smtClean="0"/>
              <a:t>needed</a:t>
            </a:r>
            <a:endParaRPr lang="nb-NO" dirty="0" smtClean="0"/>
          </a:p>
          <a:p>
            <a:r>
              <a:rPr lang="nb-NO" dirty="0"/>
              <a:t>	</a:t>
            </a:r>
            <a:r>
              <a:rPr lang="nb-NO" dirty="0" smtClean="0"/>
              <a:t>	Short </a:t>
            </a:r>
            <a:r>
              <a:rPr lang="nb-NO" dirty="0" err="1" smtClean="0"/>
              <a:t>reads</a:t>
            </a:r>
            <a:r>
              <a:rPr lang="nb-NO" dirty="0" smtClean="0"/>
              <a:t>						                     Long </a:t>
            </a:r>
            <a:r>
              <a:rPr lang="nb-NO" dirty="0" err="1" smtClean="0"/>
              <a:t>reads</a:t>
            </a:r>
            <a:r>
              <a:rPr lang="nb-NO" dirty="0" smtClean="0"/>
              <a:t>			</a:t>
            </a:r>
          </a:p>
          <a:p>
            <a:r>
              <a:rPr lang="nb-NO" dirty="0" smtClean="0"/>
              <a:t>            High </a:t>
            </a:r>
            <a:r>
              <a:rPr lang="nb-NO" dirty="0" err="1" smtClean="0"/>
              <a:t>read</a:t>
            </a:r>
            <a:r>
              <a:rPr lang="nb-NO" dirty="0" smtClean="0"/>
              <a:t> </a:t>
            </a:r>
            <a:r>
              <a:rPr lang="nb-NO" dirty="0" err="1" smtClean="0"/>
              <a:t>accuracy</a:t>
            </a:r>
            <a:r>
              <a:rPr lang="nb-NO" dirty="0" smtClean="0"/>
              <a:t>				   </a:t>
            </a:r>
            <a:r>
              <a:rPr lang="nb-NO" dirty="0" err="1" smtClean="0"/>
              <a:t>Low</a:t>
            </a:r>
            <a:r>
              <a:rPr lang="nb-NO" dirty="0" smtClean="0"/>
              <a:t> </a:t>
            </a:r>
            <a:r>
              <a:rPr lang="nb-NO" dirty="0" err="1"/>
              <a:t>read</a:t>
            </a:r>
            <a:r>
              <a:rPr lang="nb-NO" dirty="0"/>
              <a:t> </a:t>
            </a:r>
            <a:r>
              <a:rPr lang="nb-NO" dirty="0" err="1"/>
              <a:t>accuracy</a:t>
            </a:r>
            <a:r>
              <a:rPr lang="nb-NO" dirty="0"/>
              <a:t>/</a:t>
            </a:r>
            <a:r>
              <a:rPr lang="nb-NO" dirty="0" err="1"/>
              <a:t>high</a:t>
            </a:r>
            <a:r>
              <a:rPr lang="nb-NO" dirty="0"/>
              <a:t> consensus </a:t>
            </a:r>
            <a:r>
              <a:rPr lang="nb-NO" dirty="0" err="1" smtClean="0"/>
              <a:t>accuracy</a:t>
            </a:r>
            <a:endParaRPr lang="nb-NO" dirty="0"/>
          </a:p>
        </p:txBody>
      </p:sp>
      <p:sp>
        <p:nvSpPr>
          <p:cNvPr id="4" name="TextBox 3"/>
          <p:cNvSpPr txBox="1"/>
          <p:nvPr/>
        </p:nvSpPr>
        <p:spPr>
          <a:xfrm>
            <a:off x="432000" y="3211199"/>
            <a:ext cx="86256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F0000"/>
                </a:solidFill>
              </a:rPr>
              <a:t>Requirements</a:t>
            </a:r>
            <a:r>
              <a:rPr lang="nb-NO" dirty="0" smtClean="0">
                <a:solidFill>
                  <a:srgbClr val="FF0000"/>
                </a:solidFill>
              </a:rPr>
              <a:t> for input DNA:</a:t>
            </a:r>
          </a:p>
          <a:p>
            <a:r>
              <a:rPr lang="nb-NO" dirty="0" smtClean="0"/>
              <a:t>Works </a:t>
            </a:r>
            <a:r>
              <a:rPr lang="nb-NO" dirty="0" err="1" smtClean="0"/>
              <a:t>with</a:t>
            </a:r>
            <a:r>
              <a:rPr lang="nb-NO" dirty="0" smtClean="0"/>
              <a:t> </a:t>
            </a:r>
            <a:r>
              <a:rPr lang="nb-NO" dirty="0" err="1" smtClean="0"/>
              <a:t>almost</a:t>
            </a:r>
            <a:r>
              <a:rPr lang="nb-NO" dirty="0" smtClean="0"/>
              <a:t> </a:t>
            </a:r>
            <a:r>
              <a:rPr lang="nb-NO" dirty="0" err="1" smtClean="0"/>
              <a:t>any</a:t>
            </a:r>
            <a:r>
              <a:rPr lang="nb-NO" dirty="0" smtClean="0"/>
              <a:t> DNA sample				High </a:t>
            </a:r>
            <a:r>
              <a:rPr lang="nb-NO" dirty="0" err="1" smtClean="0"/>
              <a:t>quality</a:t>
            </a:r>
            <a:r>
              <a:rPr lang="nb-NO" dirty="0" smtClean="0"/>
              <a:t> DNA </a:t>
            </a:r>
            <a:r>
              <a:rPr lang="nb-NO" dirty="0" err="1" smtClean="0"/>
              <a:t>needed</a:t>
            </a:r>
            <a:endParaRPr lang="nb-NO" dirty="0" smtClean="0"/>
          </a:p>
          <a:p>
            <a:r>
              <a:rPr lang="nb-NO" dirty="0"/>
              <a:t>	</a:t>
            </a:r>
            <a:r>
              <a:rPr lang="nb-NO" dirty="0" smtClean="0"/>
              <a:t>	</a:t>
            </a:r>
            <a:r>
              <a:rPr lang="nb-NO" dirty="0" err="1" smtClean="0"/>
              <a:t>Low</a:t>
            </a:r>
            <a:r>
              <a:rPr lang="nb-NO" dirty="0" smtClean="0"/>
              <a:t> </a:t>
            </a:r>
            <a:r>
              <a:rPr lang="nb-NO" dirty="0" err="1" smtClean="0"/>
              <a:t>amount</a:t>
            </a:r>
            <a:r>
              <a:rPr lang="nb-NO" dirty="0" smtClean="0"/>
              <a:t>								 High </a:t>
            </a:r>
            <a:r>
              <a:rPr lang="nb-NO" dirty="0" err="1" smtClean="0"/>
              <a:t>amount</a:t>
            </a:r>
            <a:endParaRPr lang="nb-NO" dirty="0" smtClean="0"/>
          </a:p>
          <a:p>
            <a:r>
              <a:rPr lang="nb-NO" dirty="0" smtClean="0"/>
              <a:t>	     </a:t>
            </a:r>
            <a:r>
              <a:rPr lang="nb-NO" dirty="0" err="1" smtClean="0"/>
              <a:t>Fragmented</a:t>
            </a:r>
            <a:r>
              <a:rPr lang="nb-NO" dirty="0" smtClean="0"/>
              <a:t> DNA					   DNA fragments at </a:t>
            </a:r>
            <a:r>
              <a:rPr lang="nb-NO" dirty="0" err="1" smtClean="0"/>
              <a:t>least</a:t>
            </a:r>
            <a:r>
              <a:rPr lang="nb-NO" dirty="0" smtClean="0"/>
              <a:t> 40kb </a:t>
            </a:r>
            <a:r>
              <a:rPr lang="nb-NO" dirty="0" err="1" smtClean="0"/>
              <a:t>long</a:t>
            </a:r>
            <a:r>
              <a:rPr lang="nb-NO" dirty="0" smtClean="0"/>
              <a:t>			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" y="5032800"/>
            <a:ext cx="8348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nb-NO" dirty="0" smtClean="0">
                <a:solidFill>
                  <a:srgbClr val="FF0000"/>
                </a:solidFill>
              </a:rPr>
              <a:t>Price:</a:t>
            </a:r>
          </a:p>
          <a:p>
            <a:r>
              <a:rPr lang="nb-NO" dirty="0"/>
              <a:t>	</a:t>
            </a:r>
            <a:r>
              <a:rPr lang="nb-NO" dirty="0" smtClean="0"/>
              <a:t>	</a:t>
            </a:r>
            <a:r>
              <a:rPr lang="nb-NO" dirty="0" err="1" smtClean="0"/>
              <a:t>Low</a:t>
            </a:r>
            <a:r>
              <a:rPr lang="nb-NO" dirty="0" smtClean="0"/>
              <a:t>											High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01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performance: </a:t>
            </a:r>
            <a:r>
              <a:rPr lang="en-US" dirty="0" smtClean="0"/>
              <a:t>uniformity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High GC - Trinucleotide Repeat </a:t>
            </a:r>
            <a:r>
              <a:rPr lang="en-US" dirty="0" smtClean="0"/>
              <a:t>Disorders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nb-NO" dirty="0"/>
          </a:p>
        </p:txBody>
      </p:sp>
      <p:pic>
        <p:nvPicPr>
          <p:cNvPr id="1024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3844" y="1663687"/>
            <a:ext cx="7515225" cy="4476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9446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/>
              <a:t>Sequence performance: </a:t>
            </a:r>
            <a:r>
              <a:rPr lang="en-US" sz="2400" dirty="0" smtClean="0"/>
              <a:t>sequencing the </a:t>
            </a:r>
            <a:r>
              <a:rPr lang="en-US" sz="2400" dirty="0" err="1" smtClean="0"/>
              <a:t>unsequenceable</a:t>
            </a:r>
            <a:endParaRPr lang="nb-NO" sz="2400" dirty="0"/>
          </a:p>
        </p:txBody>
      </p:sp>
      <p:pic>
        <p:nvPicPr>
          <p:cNvPr id="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199" y="1017784"/>
            <a:ext cx="8627383" cy="52195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5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0650" y="6374844"/>
            <a:ext cx="6362700" cy="28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827881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It’s all </a:t>
            </a:r>
            <a:r>
              <a:rPr lang="nb-NO" dirty="0" err="1" smtClean="0"/>
              <a:t>about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library</a:t>
            </a:r>
            <a:r>
              <a:rPr lang="nb-NO" dirty="0" smtClean="0"/>
              <a:t>!</a:t>
            </a:r>
            <a:endParaRPr lang="nb-NO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8906" y="1053798"/>
            <a:ext cx="4860234" cy="4492487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/>
              <a:t>Aim for </a:t>
            </a:r>
            <a:r>
              <a:rPr lang="en-US" dirty="0" err="1"/>
              <a:t>looooong</a:t>
            </a:r>
            <a:r>
              <a:rPr lang="en-US" dirty="0"/>
              <a:t> insert </a:t>
            </a:r>
            <a:r>
              <a:rPr lang="en-US" dirty="0" smtClean="0"/>
              <a:t>sizes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/>
              <a:t>O</a:t>
            </a:r>
            <a:r>
              <a:rPr lang="en-US" dirty="0" smtClean="0"/>
              <a:t>nly possible with high-quality DNA</a:t>
            </a:r>
          </a:p>
          <a:p>
            <a:pPr lvl="1" indent="0">
              <a:buNone/>
            </a:pPr>
            <a:endParaRPr lang="en-US" dirty="0" smtClean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Gentle, controlled </a:t>
            </a:r>
            <a:r>
              <a:rPr lang="en-US" dirty="0" smtClean="0"/>
              <a:t>fragmentation (</a:t>
            </a:r>
            <a:r>
              <a:rPr lang="en-US" dirty="0" err="1" smtClean="0"/>
              <a:t>Megaruptor</a:t>
            </a:r>
            <a:r>
              <a:rPr lang="en-US" dirty="0" smtClean="0"/>
              <a:t>)</a:t>
            </a:r>
            <a:endParaRPr lang="en-US" dirty="0" smtClean="0"/>
          </a:p>
          <a:p>
            <a:pPr lvl="1" indent="0">
              <a:buNone/>
            </a:pPr>
            <a:endParaRPr lang="en-US" dirty="0" smtClean="0"/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en-US" dirty="0" smtClean="0"/>
              <a:t>Size selection of final library using </a:t>
            </a:r>
            <a:r>
              <a:rPr lang="en-US" dirty="0" err="1" smtClean="0"/>
              <a:t>BluePippin</a:t>
            </a:r>
            <a:endParaRPr lang="en-US" dirty="0" smtClean="0"/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dirty="0" smtClean="0"/>
          </a:p>
          <a:p>
            <a:endParaRPr lang="nb-NO" dirty="0"/>
          </a:p>
        </p:txBody>
      </p:sp>
      <p:pic>
        <p:nvPicPr>
          <p:cNvPr id="4" name="Picture 2" descr="http://flxlexblog.files.wordpress.com/2013/02/smrtbell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2207" y="1719538"/>
            <a:ext cx="3326902" cy="7553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039140" y="3299791"/>
            <a:ext cx="1956352" cy="3078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149326" y="3292129"/>
            <a:ext cx="1753428" cy="308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/>
        </p:nvSpPr>
        <p:spPr>
          <a:xfrm>
            <a:off x="4490831" y="6378229"/>
            <a:ext cx="46813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1600" dirty="0" smtClean="0"/>
              <a:t>Same </a:t>
            </a:r>
            <a:r>
              <a:rPr lang="nb-NO" sz="1600" dirty="0" err="1" smtClean="0"/>
              <a:t>library</a:t>
            </a:r>
            <a:r>
              <a:rPr lang="nb-NO" sz="1600" dirty="0" smtClean="0"/>
              <a:t> </a:t>
            </a:r>
            <a:r>
              <a:rPr lang="nb-NO" sz="1600" dirty="0" err="1" smtClean="0"/>
              <a:t>before</a:t>
            </a:r>
            <a:r>
              <a:rPr lang="nb-NO" sz="1600" dirty="0" smtClean="0"/>
              <a:t> and </a:t>
            </a:r>
            <a:r>
              <a:rPr lang="nb-NO" sz="1600" dirty="0" err="1" smtClean="0"/>
              <a:t>after</a:t>
            </a:r>
            <a:r>
              <a:rPr lang="nb-NO" sz="1600" dirty="0" smtClean="0"/>
              <a:t> </a:t>
            </a:r>
            <a:r>
              <a:rPr lang="nb-NO" sz="1600" dirty="0" err="1" smtClean="0"/>
              <a:t>BluePippin</a:t>
            </a:r>
            <a:r>
              <a:rPr lang="nb-NO" sz="1600" dirty="0" smtClean="0"/>
              <a:t> </a:t>
            </a:r>
            <a:r>
              <a:rPr lang="nb-NO" sz="1600" dirty="0" err="1" smtClean="0"/>
              <a:t>size</a:t>
            </a:r>
            <a:r>
              <a:rPr lang="nb-NO" sz="1600" dirty="0" smtClean="0"/>
              <a:t> </a:t>
            </a:r>
            <a:r>
              <a:rPr lang="nb-NO" sz="1600" dirty="0" err="1" smtClean="0"/>
              <a:t>selection</a:t>
            </a:r>
            <a:endParaRPr lang="nb-NO" sz="1600" dirty="0"/>
          </a:p>
        </p:txBody>
      </p:sp>
    </p:spTree>
    <p:extLst>
      <p:ext uri="{BB962C8B-B14F-4D97-AF65-F5344CB8AC3E}">
        <p14:creationId xmlns:p14="http://schemas.microsoft.com/office/powerpoint/2010/main" val="3582121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High-</a:t>
            </a:r>
            <a:r>
              <a:rPr lang="nb-NO" dirty="0" err="1" smtClean="0"/>
              <a:t>quality</a:t>
            </a:r>
            <a:r>
              <a:rPr lang="nb-NO" dirty="0" smtClean="0"/>
              <a:t> DNA sample</a:t>
            </a:r>
            <a:endParaRPr lang="nb-NO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8573" y="932525"/>
            <a:ext cx="2176090" cy="30364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851" y="4476622"/>
            <a:ext cx="4635984" cy="2169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148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1653" y="1149434"/>
            <a:ext cx="2004804" cy="2704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228600" y="1059982"/>
            <a:ext cx="353818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High-</a:t>
            </a:r>
            <a:r>
              <a:rPr lang="nb-NO" dirty="0" err="1" smtClean="0"/>
              <a:t>quality</a:t>
            </a:r>
            <a:r>
              <a:rPr lang="nb-NO" dirty="0" smtClean="0"/>
              <a:t> </a:t>
            </a:r>
            <a:r>
              <a:rPr lang="nb-NO" dirty="0" err="1" smtClean="0"/>
              <a:t>gDNA</a:t>
            </a:r>
            <a:endParaRPr lang="nb-NO" dirty="0" smtClean="0"/>
          </a:p>
          <a:p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Gentle</a:t>
            </a:r>
            <a:r>
              <a:rPr lang="nb-NO" dirty="0" smtClean="0"/>
              <a:t> </a:t>
            </a:r>
            <a:r>
              <a:rPr lang="nb-NO" dirty="0" err="1" smtClean="0"/>
              <a:t>fragmentation</a:t>
            </a:r>
            <a:endParaRPr lang="nb-NO" dirty="0" smtClean="0"/>
          </a:p>
          <a:p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Final </a:t>
            </a:r>
            <a:r>
              <a:rPr lang="nb-NO" dirty="0" err="1" smtClean="0"/>
              <a:t>library</a:t>
            </a:r>
            <a:r>
              <a:rPr lang="nb-NO" dirty="0" smtClean="0"/>
              <a:t> </a:t>
            </a:r>
            <a:r>
              <a:rPr lang="nb-NO" dirty="0" err="1" smtClean="0"/>
              <a:t>size</a:t>
            </a:r>
            <a:r>
              <a:rPr lang="nb-NO" dirty="0" smtClean="0"/>
              <a:t> </a:t>
            </a:r>
            <a:r>
              <a:rPr lang="nb-NO" dirty="0" err="1" smtClean="0"/>
              <a:t>selected</a:t>
            </a:r>
            <a:r>
              <a:rPr lang="nb-NO" dirty="0" smtClean="0"/>
              <a:t> </a:t>
            </a:r>
            <a:r>
              <a:rPr lang="nb-NO" dirty="0" err="1" smtClean="0"/>
              <a:t>using</a:t>
            </a:r>
            <a:r>
              <a:rPr lang="nb-NO" dirty="0" smtClean="0"/>
              <a:t> </a:t>
            </a:r>
            <a:r>
              <a:rPr lang="nb-NO" dirty="0" err="1" smtClean="0"/>
              <a:t>BluePippin</a:t>
            </a:r>
            <a:endParaRPr lang="nb-NO" dirty="0" smtClean="0"/>
          </a:p>
          <a:p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Average</a:t>
            </a:r>
            <a:r>
              <a:rPr lang="nb-NO" dirty="0" smtClean="0"/>
              <a:t> </a:t>
            </a:r>
            <a:r>
              <a:rPr lang="nb-NO" dirty="0" err="1" smtClean="0"/>
              <a:t>length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insert</a:t>
            </a:r>
            <a:r>
              <a:rPr lang="nb-NO" dirty="0" smtClean="0"/>
              <a:t> </a:t>
            </a:r>
            <a:r>
              <a:rPr lang="nb-NO" dirty="0" err="1" smtClean="0"/>
              <a:t>reads</a:t>
            </a:r>
            <a:r>
              <a:rPr lang="nb-NO" dirty="0" smtClean="0"/>
              <a:t>: 12.5 </a:t>
            </a:r>
            <a:r>
              <a:rPr lang="nb-NO" dirty="0" smtClean="0"/>
              <a:t>kb</a:t>
            </a:r>
          </a:p>
          <a:p>
            <a:endParaRPr lang="nb-NO" dirty="0"/>
          </a:p>
        </p:txBody>
      </p:sp>
      <p:sp>
        <p:nvSpPr>
          <p:cNvPr id="4" name="Right Arrow 3"/>
          <p:cNvSpPr/>
          <p:nvPr/>
        </p:nvSpPr>
        <p:spPr>
          <a:xfrm>
            <a:off x="5674663" y="2246243"/>
            <a:ext cx="586990" cy="255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6" name="Right Arrow 5"/>
          <p:cNvSpPr/>
          <p:nvPr/>
        </p:nvSpPr>
        <p:spPr>
          <a:xfrm rot="8452082">
            <a:off x="4984474" y="3872490"/>
            <a:ext cx="1262270" cy="231816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sp>
        <p:nvSpPr>
          <p:cNvPr id="11" name="Right Arrow 10"/>
          <p:cNvSpPr/>
          <p:nvPr/>
        </p:nvSpPr>
        <p:spPr>
          <a:xfrm>
            <a:off x="5214835" y="5516145"/>
            <a:ext cx="877852" cy="255678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64308" y="4331536"/>
            <a:ext cx="2851850" cy="24597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168901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84801"/>
            <a:ext cx="8445554" cy="733983"/>
          </a:xfrm>
        </p:spPr>
        <p:txBody>
          <a:bodyPr/>
          <a:lstStyle/>
          <a:p>
            <a:r>
              <a:rPr lang="nb-NO" dirty="0" smtClean="0"/>
              <a:t>DNA sample </a:t>
            </a:r>
            <a:r>
              <a:rPr lang="nb-NO" dirty="0" err="1" smtClean="0"/>
              <a:t>with</a:t>
            </a:r>
            <a:r>
              <a:rPr lang="nb-NO" dirty="0" smtClean="0"/>
              <a:t> bad </a:t>
            </a:r>
            <a:r>
              <a:rPr lang="nb-NO" dirty="0" err="1" smtClean="0"/>
              <a:t>quality</a:t>
            </a:r>
            <a:endParaRPr lang="nb-NO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64204" y="3570667"/>
            <a:ext cx="363855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919" y="3778129"/>
            <a:ext cx="3563437" cy="2986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Down Arrow 5"/>
          <p:cNvSpPr/>
          <p:nvPr/>
        </p:nvSpPr>
        <p:spPr>
          <a:xfrm>
            <a:off x="2007704" y="3570667"/>
            <a:ext cx="569143" cy="86218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sp>
        <p:nvSpPr>
          <p:cNvPr id="7" name="Right Arrow 6"/>
          <p:cNvSpPr/>
          <p:nvPr/>
        </p:nvSpPr>
        <p:spPr>
          <a:xfrm>
            <a:off x="4229358" y="4890052"/>
            <a:ext cx="938990" cy="546652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b-NO" dirty="0"/>
          </a:p>
        </p:txBody>
      </p:sp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22" y="1064639"/>
            <a:ext cx="4174434" cy="2506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909931" y="1381539"/>
            <a:ext cx="3588026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Highly</a:t>
            </a:r>
            <a:r>
              <a:rPr lang="nb-NO" dirty="0" smtClean="0"/>
              <a:t> </a:t>
            </a:r>
            <a:r>
              <a:rPr lang="nb-NO" dirty="0" err="1" smtClean="0"/>
              <a:t>fragmented</a:t>
            </a:r>
            <a:r>
              <a:rPr lang="nb-NO" dirty="0" smtClean="0"/>
              <a:t> </a:t>
            </a:r>
            <a:r>
              <a:rPr lang="nb-NO" dirty="0" err="1" smtClean="0"/>
              <a:t>gDNA</a:t>
            </a:r>
            <a:endParaRPr lang="nb-NO" dirty="0" smtClean="0"/>
          </a:p>
          <a:p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/>
              <a:t>F</a:t>
            </a:r>
            <a:r>
              <a:rPr lang="nb-NO" dirty="0" err="1" smtClean="0"/>
              <a:t>ragmentation</a:t>
            </a:r>
            <a:r>
              <a:rPr lang="nb-NO" dirty="0" smtClean="0"/>
              <a:t> not </a:t>
            </a:r>
            <a:r>
              <a:rPr lang="nb-NO" dirty="0" err="1" smtClean="0"/>
              <a:t>needed</a:t>
            </a:r>
            <a:r>
              <a:rPr lang="nb-NO" dirty="0" smtClean="0"/>
              <a:t> </a:t>
            </a:r>
            <a:r>
              <a:rPr lang="nb-NO" dirty="0" err="1" smtClean="0"/>
              <a:t>before</a:t>
            </a:r>
            <a:r>
              <a:rPr lang="nb-NO" dirty="0" smtClean="0"/>
              <a:t> </a:t>
            </a:r>
            <a:r>
              <a:rPr lang="nb-NO" dirty="0" err="1" smtClean="0"/>
              <a:t>library</a:t>
            </a:r>
            <a:r>
              <a:rPr lang="nb-NO" dirty="0" smtClean="0"/>
              <a:t> </a:t>
            </a:r>
            <a:r>
              <a:rPr lang="nb-NO" dirty="0" err="1" smtClean="0"/>
              <a:t>preparation</a:t>
            </a:r>
            <a:endParaRPr lang="nb-NO" dirty="0" smtClean="0"/>
          </a:p>
          <a:p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Average</a:t>
            </a:r>
            <a:r>
              <a:rPr lang="nb-NO" dirty="0" smtClean="0"/>
              <a:t> </a:t>
            </a:r>
            <a:r>
              <a:rPr lang="nb-NO" dirty="0" err="1" smtClean="0"/>
              <a:t>length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</a:t>
            </a:r>
            <a:r>
              <a:rPr lang="nb-NO" dirty="0" err="1" smtClean="0"/>
              <a:t>insert</a:t>
            </a:r>
            <a:r>
              <a:rPr lang="nb-NO" dirty="0" smtClean="0"/>
              <a:t>: 2.4 kb</a:t>
            </a:r>
            <a:endParaRPr lang="nb-NO" dirty="0"/>
          </a:p>
        </p:txBody>
      </p:sp>
    </p:spTree>
    <p:extLst>
      <p:ext uri="{BB962C8B-B14F-4D97-AF65-F5344CB8AC3E}">
        <p14:creationId xmlns:p14="http://schemas.microsoft.com/office/powerpoint/2010/main" val="1157546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Applications – </a:t>
            </a:r>
            <a:r>
              <a:rPr lang="nb-NO" dirty="0" err="1" smtClean="0"/>
              <a:t>some</a:t>
            </a:r>
            <a:r>
              <a:rPr lang="nb-NO" dirty="0" smtClean="0"/>
              <a:t> </a:t>
            </a:r>
            <a:r>
              <a:rPr lang="nb-NO" dirty="0" err="1" smtClean="0"/>
              <a:t>examples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648182" y="1513257"/>
            <a:ext cx="7488820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i="1" dirty="0" smtClean="0"/>
              <a:t>de </a:t>
            </a:r>
            <a:r>
              <a:rPr lang="nb-NO" sz="2400" i="1" dirty="0" err="1" smtClean="0"/>
              <a:t>novo</a:t>
            </a:r>
            <a:r>
              <a:rPr lang="nb-NO" sz="2400" dirty="0" smtClean="0"/>
              <a:t>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small</a:t>
            </a:r>
            <a:r>
              <a:rPr lang="nb-NO" dirty="0" smtClean="0"/>
              <a:t> </a:t>
            </a:r>
            <a:r>
              <a:rPr lang="nb-NO" dirty="0" err="1" smtClean="0"/>
              <a:t>genomes</a:t>
            </a:r>
            <a:r>
              <a:rPr lang="nb-NO" dirty="0" smtClean="0"/>
              <a:t> – PacBio </a:t>
            </a:r>
            <a:r>
              <a:rPr lang="nb-NO" dirty="0" err="1"/>
              <a:t>o</a:t>
            </a:r>
            <a:r>
              <a:rPr lang="nb-NO" dirty="0" err="1" smtClean="0"/>
              <a:t>nly</a:t>
            </a: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large</a:t>
            </a:r>
            <a:r>
              <a:rPr lang="nb-NO" dirty="0" smtClean="0"/>
              <a:t> </a:t>
            </a:r>
            <a:r>
              <a:rPr lang="nb-NO" dirty="0" err="1" smtClean="0"/>
              <a:t>genomes</a:t>
            </a:r>
            <a:r>
              <a:rPr lang="nb-NO" dirty="0" smtClean="0"/>
              <a:t> – </a:t>
            </a:r>
            <a:r>
              <a:rPr lang="nb-NO" dirty="0" err="1" smtClean="0"/>
              <a:t>short</a:t>
            </a:r>
            <a:r>
              <a:rPr lang="nb-NO" dirty="0" smtClean="0"/>
              <a:t> </a:t>
            </a:r>
            <a:r>
              <a:rPr lang="nb-NO" dirty="0" err="1" smtClean="0"/>
              <a:t>read</a:t>
            </a:r>
            <a:r>
              <a:rPr lang="nb-NO" dirty="0" smtClean="0"/>
              <a:t> sequencing used for </a:t>
            </a:r>
            <a:r>
              <a:rPr lang="nb-NO" dirty="0" err="1" smtClean="0"/>
              <a:t>error</a:t>
            </a:r>
            <a:r>
              <a:rPr lang="nb-NO" dirty="0" smtClean="0"/>
              <a:t> </a:t>
            </a:r>
            <a:r>
              <a:rPr lang="nb-NO" dirty="0" err="1" smtClean="0"/>
              <a:t>correction</a:t>
            </a: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 smtClean="0"/>
              <a:t>Transcriptomics</a:t>
            </a:r>
            <a:endParaRPr lang="nb-NO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smtClean="0"/>
              <a:t>Full-</a:t>
            </a:r>
            <a:r>
              <a:rPr lang="nb-NO" dirty="0" err="1" smtClean="0"/>
              <a:t>length</a:t>
            </a:r>
            <a:r>
              <a:rPr lang="nb-NO" dirty="0" smtClean="0"/>
              <a:t> </a:t>
            </a:r>
            <a:r>
              <a:rPr lang="nb-NO" dirty="0" err="1" smtClean="0"/>
              <a:t>transcripts</a:t>
            </a:r>
            <a:r>
              <a:rPr lang="nb-NO" dirty="0" smtClean="0"/>
              <a:t> – </a:t>
            </a:r>
            <a:r>
              <a:rPr lang="nb-NO" dirty="0" err="1" smtClean="0"/>
              <a:t>no</a:t>
            </a:r>
            <a:r>
              <a:rPr lang="nb-NO" dirty="0" smtClean="0"/>
              <a:t> </a:t>
            </a:r>
            <a:r>
              <a:rPr lang="nb-NO" dirty="0" err="1" smtClean="0"/>
              <a:t>assembly</a:t>
            </a:r>
            <a:r>
              <a:rPr lang="nb-NO" dirty="0" smtClean="0"/>
              <a:t> </a:t>
            </a:r>
            <a:r>
              <a:rPr lang="nb-NO" dirty="0" err="1" smtClean="0"/>
              <a:t>needed</a:t>
            </a: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err="1" smtClean="0"/>
              <a:t>Amplicon</a:t>
            </a:r>
            <a:r>
              <a:rPr lang="nb-NO" sz="2400" dirty="0" smtClean="0"/>
              <a:t> sequencing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Short </a:t>
            </a:r>
            <a:r>
              <a:rPr lang="nb-NO" dirty="0" err="1"/>
              <a:t>amplicons</a:t>
            </a:r>
            <a:r>
              <a:rPr lang="nb-NO" dirty="0"/>
              <a:t> (&lt;2kb) - ITS, 16S </a:t>
            </a:r>
            <a:r>
              <a:rPr lang="nb-NO" dirty="0" err="1"/>
              <a:t>etc</a:t>
            </a:r>
            <a:r>
              <a:rPr lang="nb-NO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Long </a:t>
            </a:r>
            <a:r>
              <a:rPr lang="nb-NO" dirty="0" err="1"/>
              <a:t>amplicons</a:t>
            </a:r>
            <a:r>
              <a:rPr lang="nb-NO" dirty="0"/>
              <a:t> – </a:t>
            </a:r>
            <a:r>
              <a:rPr lang="nb-NO" dirty="0" err="1"/>
              <a:t>viruses</a:t>
            </a:r>
            <a:r>
              <a:rPr lang="nb-NO" dirty="0"/>
              <a:t>, HLA </a:t>
            </a:r>
            <a:r>
              <a:rPr lang="nb-NO" dirty="0" err="1"/>
              <a:t>typing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sz="2400" dirty="0" smtClean="0"/>
              <a:t>DNA </a:t>
            </a:r>
            <a:r>
              <a:rPr lang="nb-NO" sz="2400" dirty="0" err="1" smtClean="0"/>
              <a:t>methylation</a:t>
            </a:r>
            <a:r>
              <a:rPr lang="nb-NO" sz="2400" dirty="0" smtClean="0"/>
              <a:t> studies</a:t>
            </a:r>
            <a:endParaRPr lang="nb-NO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sz="2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7" descr="Image result for neisseri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255" y="0"/>
            <a:ext cx="1380745" cy="920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255" y="920496"/>
            <a:ext cx="1388808" cy="7718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40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5191" y="3367440"/>
            <a:ext cx="1388808" cy="9236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3255" y="2491063"/>
            <a:ext cx="1388809" cy="9241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2814" y="5234412"/>
            <a:ext cx="1381185" cy="6905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39" descr="http://paisajismodigital.com/blog/wp-content/uploads/2013/12/Arabidopsis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59223" y="4198853"/>
            <a:ext cx="1380744" cy="10355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35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288" y="1655797"/>
            <a:ext cx="1380744" cy="920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47" descr="Image result for Mucor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67288" y="5925005"/>
            <a:ext cx="1398699" cy="932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9168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Oxford </a:t>
            </a:r>
            <a:r>
              <a:rPr lang="nb-NO" dirty="0" err="1" smtClean="0"/>
              <a:t>Nanopore</a:t>
            </a:r>
            <a:r>
              <a:rPr lang="nb-NO" dirty="0" smtClean="0"/>
              <a:t> sequencing </a:t>
            </a:r>
            <a:r>
              <a:rPr lang="nb-NO" dirty="0" err="1" smtClean="0"/>
              <a:t>technology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4400" y="1044800"/>
            <a:ext cx="4922496" cy="5210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703469" y="872000"/>
            <a:ext cx="301680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err="1" smtClean="0"/>
              <a:t>Nanopore</a:t>
            </a:r>
            <a:r>
              <a:rPr lang="nb-NO" dirty="0" smtClean="0"/>
              <a:t> </a:t>
            </a:r>
            <a:r>
              <a:rPr lang="nb-NO" dirty="0" err="1" smtClean="0"/>
              <a:t>vs</a:t>
            </a:r>
            <a:r>
              <a:rPr lang="nb-NO" dirty="0" smtClean="0"/>
              <a:t> PacBio: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«</a:t>
            </a:r>
            <a:r>
              <a:rPr lang="nb-NO" dirty="0" err="1" smtClean="0"/>
              <a:t>newer</a:t>
            </a:r>
            <a:r>
              <a:rPr lang="nb-NO" dirty="0" smtClean="0"/>
              <a:t>» </a:t>
            </a:r>
            <a:r>
              <a:rPr lang="nb-NO" dirty="0" err="1" smtClean="0"/>
              <a:t>technonlogy</a:t>
            </a:r>
            <a:r>
              <a:rPr lang="nb-NO" dirty="0" smtClean="0"/>
              <a:t> – not so </a:t>
            </a:r>
            <a:r>
              <a:rPr lang="nb-NO" dirty="0" err="1" smtClean="0"/>
              <a:t>well-established</a:t>
            </a:r>
            <a:r>
              <a:rPr lang="nb-NO" dirty="0" smtClean="0"/>
              <a:t> as PacBio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 </a:t>
            </a:r>
            <a:r>
              <a:rPr lang="nb-NO" dirty="0" err="1" smtClean="0"/>
              <a:t>MinION</a:t>
            </a:r>
            <a:r>
              <a:rPr lang="nb-NO" dirty="0" smtClean="0"/>
              <a:t> – </a:t>
            </a:r>
            <a:r>
              <a:rPr lang="nb-NO" dirty="0" err="1" smtClean="0"/>
              <a:t>user-friendly</a:t>
            </a: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no</a:t>
            </a:r>
            <a:r>
              <a:rPr lang="nb-NO" dirty="0" smtClean="0"/>
              <a:t> instrument </a:t>
            </a:r>
            <a:r>
              <a:rPr lang="nb-NO" dirty="0" err="1" smtClean="0"/>
              <a:t>cost</a:t>
            </a: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small</a:t>
            </a:r>
            <a:r>
              <a:rPr lang="nb-NO" dirty="0" smtClean="0"/>
              <a:t> instrument, </a:t>
            </a:r>
            <a:r>
              <a:rPr lang="nb-NO" dirty="0" err="1" smtClean="0"/>
              <a:t>can</a:t>
            </a:r>
            <a:r>
              <a:rPr lang="nb-NO" dirty="0" smtClean="0"/>
              <a:t> be used </a:t>
            </a:r>
            <a:r>
              <a:rPr lang="nb-NO" dirty="0" err="1" smtClean="0"/>
              <a:t>wherever</a:t>
            </a:r>
            <a:endParaRPr lang="nb-NO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Easy</a:t>
            </a:r>
            <a:r>
              <a:rPr lang="nb-NO" dirty="0" smtClean="0"/>
              <a:t> </a:t>
            </a:r>
            <a:r>
              <a:rPr lang="nb-NO" dirty="0" err="1" smtClean="0"/>
              <a:t>library</a:t>
            </a:r>
            <a:r>
              <a:rPr lang="nb-NO" dirty="0" smtClean="0"/>
              <a:t> prep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3076" name="Picture 4" descr="Bilderesultat for minion sequencing instrumen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8070" y="3431501"/>
            <a:ext cx="2785551" cy="1537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5703469" y="5054646"/>
            <a:ext cx="303475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dirty="0" smtClean="0"/>
              <a:t>Non-random sequencing </a:t>
            </a:r>
            <a:r>
              <a:rPr lang="nb-NO" dirty="0" err="1" smtClean="0"/>
              <a:t>errors</a:t>
            </a:r>
            <a:r>
              <a:rPr lang="nb-NO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Homopolymers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smtClean="0"/>
              <a:t>A-&gt;G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4457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 smtClean="0"/>
              <a:t>Why</a:t>
            </a:r>
            <a:r>
              <a:rPr lang="nb-NO" dirty="0" smtClean="0"/>
              <a:t> </a:t>
            </a:r>
            <a:r>
              <a:rPr lang="nb-NO" dirty="0" err="1" smtClean="0"/>
              <a:t>long</a:t>
            </a:r>
            <a:r>
              <a:rPr lang="nb-NO" dirty="0" smtClean="0"/>
              <a:t> </a:t>
            </a:r>
            <a:r>
              <a:rPr lang="nb-NO" dirty="0" err="1" smtClean="0"/>
              <a:t>reads</a:t>
            </a:r>
            <a:r>
              <a:rPr lang="nb-NO" dirty="0" smtClean="0"/>
              <a:t>?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57200" y="1012751"/>
            <a:ext cx="54559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 smtClean="0"/>
              <a:t>Long </a:t>
            </a:r>
            <a:r>
              <a:rPr lang="nb-NO" sz="2400" b="1" dirty="0" err="1" smtClean="0"/>
              <a:t>reads</a:t>
            </a:r>
            <a:r>
              <a:rPr lang="nb-NO" sz="2400" b="1" dirty="0" smtClean="0"/>
              <a:t> </a:t>
            </a:r>
            <a:r>
              <a:rPr lang="nb-NO" sz="2400" b="1" dirty="0" err="1" smtClean="0"/>
              <a:t>can</a:t>
            </a:r>
            <a:r>
              <a:rPr lang="nb-NO" sz="2400" b="1" dirty="0" smtClean="0"/>
              <a:t> span </a:t>
            </a:r>
            <a:r>
              <a:rPr lang="nb-NO" sz="2400" b="1" dirty="0" err="1" smtClean="0"/>
              <a:t>repeats</a:t>
            </a:r>
            <a:endParaRPr lang="en-US" sz="2400" b="1" dirty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440442"/>
            <a:ext cx="8424482" cy="11439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211" y="2681904"/>
            <a:ext cx="8182543" cy="18920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403" y="5320388"/>
            <a:ext cx="8122349" cy="6103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V="1">
            <a:off x="457200" y="6120386"/>
            <a:ext cx="7969949" cy="47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Down Arrow 4"/>
          <p:cNvSpPr/>
          <p:nvPr/>
        </p:nvSpPr>
        <p:spPr>
          <a:xfrm>
            <a:off x="4063508" y="5891271"/>
            <a:ext cx="378666" cy="22911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Down Arrow 10"/>
          <p:cNvSpPr/>
          <p:nvPr/>
        </p:nvSpPr>
        <p:spPr>
          <a:xfrm>
            <a:off x="4101441" y="2567346"/>
            <a:ext cx="378666" cy="229115"/>
          </a:xfrm>
          <a:prstGeom prst="downArrow">
            <a:avLst/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54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reads</a:t>
            </a:r>
            <a:r>
              <a:rPr lang="nb-NO" dirty="0"/>
              <a:t>?</a:t>
            </a:r>
            <a:endParaRPr lang="en-US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38" y="1942132"/>
            <a:ext cx="8022336" cy="37185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97538" y="1048512"/>
            <a:ext cx="61543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/>
              <a:t>C</a:t>
            </a:r>
            <a:r>
              <a:rPr lang="nb-NO" sz="2400" b="1" dirty="0" smtClean="0"/>
              <a:t>omplete </a:t>
            </a:r>
            <a:r>
              <a:rPr lang="nb-NO" sz="2400" b="1" dirty="0" err="1" smtClean="0"/>
              <a:t>genomes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086305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reads</a:t>
            </a:r>
            <a:r>
              <a:rPr lang="nb-NO" dirty="0"/>
              <a:t>?</a:t>
            </a:r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94" y="1868949"/>
            <a:ext cx="8290560" cy="409770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762000" y="1150305"/>
            <a:ext cx="37281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 err="1" smtClean="0"/>
              <a:t>Heterozygosity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3884185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reads</a:t>
            </a:r>
            <a:r>
              <a:rPr lang="nb-NO" dirty="0"/>
              <a:t>?</a:t>
            </a:r>
            <a:endParaRPr lang="en-US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099" y="1999488"/>
            <a:ext cx="8232655" cy="361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70098" y="1170432"/>
            <a:ext cx="32679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b-NO" sz="2400" b="1" dirty="0" err="1" smtClean="0"/>
              <a:t>Phased</a:t>
            </a:r>
            <a:r>
              <a:rPr lang="nb-NO" sz="2400" b="1" dirty="0" smtClean="0"/>
              <a:t> </a:t>
            </a:r>
            <a:r>
              <a:rPr lang="nb-NO" sz="2400" b="1" dirty="0" err="1" smtClean="0"/>
              <a:t>haplotypes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26114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err="1"/>
              <a:t>Why</a:t>
            </a:r>
            <a:r>
              <a:rPr lang="nb-NO" dirty="0"/>
              <a:t> </a:t>
            </a:r>
            <a:r>
              <a:rPr lang="nb-NO" dirty="0" err="1"/>
              <a:t>long</a:t>
            </a:r>
            <a:r>
              <a:rPr lang="nb-NO" dirty="0"/>
              <a:t> </a:t>
            </a:r>
            <a:r>
              <a:rPr lang="nb-NO" dirty="0" err="1"/>
              <a:t>reads</a:t>
            </a:r>
            <a:r>
              <a:rPr lang="nb-NO" dirty="0"/>
              <a:t>?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1456" y="1949402"/>
            <a:ext cx="7101840" cy="37730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573024" y="1187981"/>
            <a:ext cx="325551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nb-NO" sz="2400" b="1" dirty="0" err="1">
                <a:solidFill>
                  <a:prstClr val="black"/>
                </a:solidFill>
              </a:rPr>
              <a:t>Structural</a:t>
            </a:r>
            <a:r>
              <a:rPr lang="nb-NO" sz="2400" b="1" dirty="0">
                <a:solidFill>
                  <a:prstClr val="black"/>
                </a:solidFill>
              </a:rPr>
              <a:t> </a:t>
            </a:r>
            <a:r>
              <a:rPr lang="nb-NO" sz="2400" b="1" dirty="0" err="1">
                <a:solidFill>
                  <a:prstClr val="black"/>
                </a:solidFill>
              </a:rPr>
              <a:t>variation</a:t>
            </a:r>
            <a:endParaRPr lang="en-US" sz="2400" b="1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3635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Long </a:t>
            </a:r>
            <a:r>
              <a:rPr lang="nb-NO" dirty="0" err="1" smtClean="0"/>
              <a:t>read</a:t>
            </a:r>
            <a:r>
              <a:rPr lang="nb-NO" dirty="0" smtClean="0"/>
              <a:t>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390800"/>
            <a:ext cx="8229600" cy="5209381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smtClean="0"/>
              <a:t>Single DNA </a:t>
            </a:r>
            <a:r>
              <a:rPr lang="nb-NO" dirty="0" err="1" smtClean="0"/>
              <a:t>molecule</a:t>
            </a:r>
            <a:r>
              <a:rPr lang="nb-NO" dirty="0" smtClean="0"/>
              <a:t> is </a:t>
            </a:r>
            <a:r>
              <a:rPr lang="nb-NO" dirty="0" err="1" smtClean="0"/>
              <a:t>sequenced</a:t>
            </a:r>
            <a:r>
              <a:rPr lang="nb-NO" dirty="0" smtClean="0"/>
              <a:t> (</a:t>
            </a:r>
            <a:r>
              <a:rPr lang="nb-NO" dirty="0" err="1" smtClean="0"/>
              <a:t>no</a:t>
            </a:r>
            <a:r>
              <a:rPr lang="nb-NO" dirty="0" smtClean="0"/>
              <a:t> </a:t>
            </a:r>
            <a:r>
              <a:rPr lang="nb-NO" dirty="0" err="1" smtClean="0"/>
              <a:t>amplification</a:t>
            </a:r>
            <a:r>
              <a:rPr lang="nb-NO" dirty="0" smtClean="0"/>
              <a:t> is </a:t>
            </a:r>
            <a:r>
              <a:rPr lang="nb-NO" dirty="0" err="1" smtClean="0"/>
              <a:t>involved</a:t>
            </a:r>
            <a:r>
              <a:rPr lang="nb-NO" dirty="0" smtClean="0"/>
              <a:t>)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Entire</a:t>
            </a:r>
            <a:r>
              <a:rPr lang="nb-NO" dirty="0" smtClean="0"/>
              <a:t> </a:t>
            </a:r>
            <a:r>
              <a:rPr lang="nb-NO" dirty="0" err="1" smtClean="0"/>
              <a:t>genome</a:t>
            </a:r>
            <a:r>
              <a:rPr lang="nb-NO" dirty="0" smtClean="0"/>
              <a:t> </a:t>
            </a:r>
            <a:r>
              <a:rPr lang="nb-NO" dirty="0" err="1" smtClean="0"/>
              <a:t>can</a:t>
            </a:r>
            <a:r>
              <a:rPr lang="nb-NO" dirty="0" smtClean="0"/>
              <a:t> be </a:t>
            </a:r>
            <a:r>
              <a:rPr lang="nb-NO" dirty="0" err="1" smtClean="0"/>
              <a:t>sequenced</a:t>
            </a:r>
            <a:r>
              <a:rPr lang="nb-NO" dirty="0" smtClean="0"/>
              <a:t>, </a:t>
            </a:r>
            <a:r>
              <a:rPr lang="nb-NO" dirty="0" err="1" smtClean="0"/>
              <a:t>also</a:t>
            </a:r>
            <a:r>
              <a:rPr lang="nb-NO" dirty="0" smtClean="0"/>
              <a:t> GC/AT </a:t>
            </a:r>
            <a:r>
              <a:rPr lang="nb-NO" dirty="0" err="1" smtClean="0"/>
              <a:t>rich</a:t>
            </a:r>
            <a:r>
              <a:rPr lang="nb-NO" dirty="0" smtClean="0"/>
              <a:t> regions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Possible</a:t>
            </a:r>
            <a:r>
              <a:rPr lang="nb-NO" dirty="0" smtClean="0"/>
              <a:t> to </a:t>
            </a:r>
            <a:r>
              <a:rPr lang="nb-NO" dirty="0" err="1" smtClean="0"/>
              <a:t>detect</a:t>
            </a:r>
            <a:r>
              <a:rPr lang="nb-NO" dirty="0" smtClean="0"/>
              <a:t> DNA </a:t>
            </a:r>
            <a:r>
              <a:rPr lang="nb-NO" dirty="0" err="1" smtClean="0"/>
              <a:t>modifications</a:t>
            </a:r>
            <a:endParaRPr lang="nb-NO" dirty="0" smtClean="0"/>
          </a:p>
          <a:p>
            <a:pPr lvl="1" indent="0">
              <a:buNone/>
            </a:pPr>
            <a:endParaRPr lang="nb-NO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nb-NO" dirty="0" err="1" smtClean="0"/>
              <a:t>Two</a:t>
            </a:r>
            <a:r>
              <a:rPr lang="nb-NO" dirty="0" smtClean="0"/>
              <a:t> </a:t>
            </a:r>
            <a:r>
              <a:rPr lang="nb-NO" dirty="0" err="1" smtClean="0"/>
              <a:t>companies</a:t>
            </a:r>
            <a:r>
              <a:rPr lang="nb-NO" dirty="0"/>
              <a:t> </a:t>
            </a:r>
            <a:r>
              <a:rPr lang="nb-NO" dirty="0" smtClean="0"/>
              <a:t>– </a:t>
            </a:r>
            <a:r>
              <a:rPr lang="nb-NO" dirty="0" err="1" smtClean="0"/>
              <a:t>two</a:t>
            </a:r>
            <a:r>
              <a:rPr lang="nb-NO" dirty="0" smtClean="0"/>
              <a:t> different </a:t>
            </a:r>
            <a:r>
              <a:rPr lang="nb-NO" dirty="0" err="1" smtClean="0"/>
              <a:t>technologies</a:t>
            </a:r>
            <a:r>
              <a:rPr lang="nb-NO" dirty="0" smtClean="0"/>
              <a:t>: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Pacific </a:t>
            </a:r>
            <a:r>
              <a:rPr lang="nb-NO" dirty="0" err="1" smtClean="0"/>
              <a:t>Bioscience</a:t>
            </a:r>
            <a:r>
              <a:rPr lang="nb-NO" dirty="0" smtClean="0"/>
              <a:t> – SMRT sequencing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r>
              <a:rPr lang="nb-NO" dirty="0" smtClean="0"/>
              <a:t>Oxford </a:t>
            </a:r>
            <a:r>
              <a:rPr lang="nb-NO" dirty="0" err="1" smtClean="0"/>
              <a:t>Nanopore</a:t>
            </a:r>
            <a:r>
              <a:rPr lang="nb-NO" dirty="0" smtClean="0"/>
              <a:t> – </a:t>
            </a:r>
            <a:r>
              <a:rPr lang="nb-NO" dirty="0" err="1" smtClean="0"/>
              <a:t>Nanopore</a:t>
            </a:r>
            <a:r>
              <a:rPr lang="nb-NO" dirty="0" smtClean="0"/>
              <a:t> sequencing</a:t>
            </a:r>
          </a:p>
          <a:p>
            <a:pPr marL="1200150" lvl="1" indent="-4572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67710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dirty="0" smtClean="0"/>
              <a:t>The </a:t>
            </a:r>
            <a:r>
              <a:rPr lang="nb-NO" dirty="0" err="1" smtClean="0"/>
              <a:t>PacBio</a:t>
            </a:r>
            <a:r>
              <a:rPr lang="nb-NO" dirty="0" smtClean="0"/>
              <a:t> </a:t>
            </a:r>
            <a:r>
              <a:rPr lang="nb-NO" dirty="0" err="1" smtClean="0"/>
              <a:t>sequencing</a:t>
            </a:r>
            <a:r>
              <a:rPr lang="nb-NO" dirty="0" smtClean="0"/>
              <a:t> </a:t>
            </a:r>
            <a:r>
              <a:rPr lang="nb-NO" dirty="0" err="1" smtClean="0"/>
              <a:t>technology</a:t>
            </a:r>
            <a:endParaRPr lang="nb-NO" dirty="0"/>
          </a:p>
        </p:txBody>
      </p:sp>
      <p:pic>
        <p:nvPicPr>
          <p:cNvPr id="3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8446" y="1040450"/>
            <a:ext cx="2418077" cy="913496"/>
          </a:xfrm>
          <a:prstGeom prst="rect">
            <a:avLst/>
          </a:prstGeom>
        </p:spPr>
      </p:pic>
      <p:sp>
        <p:nvSpPr>
          <p:cNvPr id="4" name="TekstSylinder 3"/>
          <p:cNvSpPr txBox="1"/>
          <p:nvPr/>
        </p:nvSpPr>
        <p:spPr>
          <a:xfrm>
            <a:off x="2101755" y="2620370"/>
            <a:ext cx="22518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nb-NO" dirty="0"/>
          </a:p>
        </p:txBody>
      </p:sp>
      <p:sp>
        <p:nvSpPr>
          <p:cNvPr id="8" name="TekstSylinder 7"/>
          <p:cNvSpPr txBox="1"/>
          <p:nvPr/>
        </p:nvSpPr>
        <p:spPr>
          <a:xfrm>
            <a:off x="6427993" y="6026377"/>
            <a:ext cx="23383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Zero-mode waveguide</a:t>
            </a:r>
          </a:p>
          <a:p>
            <a:endParaRPr lang="nb-NO" dirty="0"/>
          </a:p>
        </p:txBody>
      </p:sp>
      <p:sp>
        <p:nvSpPr>
          <p:cNvPr id="9" name="TekstSylinder 8"/>
          <p:cNvSpPr txBox="1"/>
          <p:nvPr/>
        </p:nvSpPr>
        <p:spPr>
          <a:xfrm>
            <a:off x="338446" y="2205775"/>
            <a:ext cx="3438423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nb-NO" dirty="0" err="1" smtClean="0"/>
              <a:t>Based</a:t>
            </a:r>
            <a:r>
              <a:rPr lang="nb-NO" dirty="0" smtClean="0"/>
              <a:t> </a:t>
            </a:r>
            <a:r>
              <a:rPr lang="nb-NO" dirty="0" err="1" smtClean="0"/>
              <a:t>on</a:t>
            </a:r>
            <a:r>
              <a:rPr lang="nb-NO" dirty="0" smtClean="0"/>
              <a:t>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observation</a:t>
            </a:r>
            <a:r>
              <a:rPr lang="nb-NO" dirty="0" smtClean="0"/>
              <a:t> </a:t>
            </a:r>
            <a:r>
              <a:rPr lang="nb-NO" dirty="0" err="1" smtClean="0"/>
              <a:t>of</a:t>
            </a:r>
            <a:r>
              <a:rPr lang="nb-NO" dirty="0" smtClean="0"/>
              <a:t> DNA </a:t>
            </a:r>
            <a:r>
              <a:rPr lang="nb-NO" dirty="0" err="1" smtClean="0"/>
              <a:t>synthesis</a:t>
            </a:r>
            <a:r>
              <a:rPr lang="nb-NO" dirty="0" smtClean="0"/>
              <a:t> in real time and </a:t>
            </a:r>
            <a:r>
              <a:rPr lang="nb-NO" dirty="0" err="1" smtClean="0"/>
              <a:t>involves</a:t>
            </a:r>
            <a:r>
              <a:rPr lang="nb-NO" dirty="0" smtClean="0"/>
              <a:t>: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smtClean="0"/>
              <a:t>Single DNA </a:t>
            </a:r>
            <a:r>
              <a:rPr lang="nb-NO" dirty="0" err="1" smtClean="0"/>
              <a:t>molecule</a:t>
            </a:r>
            <a:r>
              <a:rPr lang="nb-NO" dirty="0" smtClean="0"/>
              <a:t> </a:t>
            </a:r>
            <a:r>
              <a:rPr lang="nb-NO" dirty="0" err="1" smtClean="0"/>
              <a:t>bound</a:t>
            </a:r>
            <a:r>
              <a:rPr lang="nb-NO" dirty="0" smtClean="0"/>
              <a:t> to </a:t>
            </a:r>
            <a:r>
              <a:rPr lang="nb-NO" dirty="0" err="1" smtClean="0"/>
              <a:t>the</a:t>
            </a:r>
            <a:r>
              <a:rPr lang="nb-NO" dirty="0" smtClean="0"/>
              <a:t> </a:t>
            </a:r>
            <a:r>
              <a:rPr lang="nb-NO" dirty="0" err="1" smtClean="0"/>
              <a:t>polymerase</a:t>
            </a: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smtClean="0"/>
              <a:t>SMRT </a:t>
            </a:r>
            <a:r>
              <a:rPr lang="nb-NO" dirty="0" err="1" smtClean="0"/>
              <a:t>cell</a:t>
            </a: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 err="1"/>
              <a:t>Phospholinked</a:t>
            </a:r>
            <a:r>
              <a:rPr lang="nb-NO" dirty="0"/>
              <a:t> </a:t>
            </a:r>
            <a:r>
              <a:rPr lang="nb-NO" dirty="0" err="1" smtClean="0"/>
              <a:t>nucleotides</a:t>
            </a: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b-NO" dirty="0"/>
              <a:t>The </a:t>
            </a:r>
            <a:r>
              <a:rPr lang="nb-NO" dirty="0" err="1"/>
              <a:t>PacBio</a:t>
            </a:r>
            <a:r>
              <a:rPr lang="nb-NO" dirty="0"/>
              <a:t> RS </a:t>
            </a:r>
            <a:r>
              <a:rPr lang="nb-NO" dirty="0" smtClean="0"/>
              <a:t>II or </a:t>
            </a:r>
            <a:r>
              <a:rPr lang="nb-NO" dirty="0" err="1" smtClean="0"/>
              <a:t>Sequel</a:t>
            </a:r>
            <a:r>
              <a:rPr lang="nb-NO" dirty="0" smtClean="0"/>
              <a:t> instrument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 smtClean="0"/>
          </a:p>
          <a:p>
            <a:endParaRPr lang="nb-NO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nb-NO" dirty="0" smtClean="0"/>
          </a:p>
          <a:p>
            <a:endParaRPr lang="nb-NO" dirty="0"/>
          </a:p>
        </p:txBody>
      </p:sp>
      <p:pic>
        <p:nvPicPr>
          <p:cNvPr id="1026" name="Picture 2" descr="http://chrisamiller.com/science/wp-content/uploads/screenshot_02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576" y="1597251"/>
            <a:ext cx="4781550" cy="4429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616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6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5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4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7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8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9.xml><?xml version="1.0" encoding="utf-8"?>
<a:theme xmlns:a="http://schemas.openxmlformats.org/drawingml/2006/main" name="1_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32429</TotalTime>
  <Words>484</Words>
  <Application>Microsoft Office PowerPoint</Application>
  <PresentationFormat>On-screen Show (4:3)</PresentationFormat>
  <Paragraphs>145</Paragraphs>
  <Slides>26</Slides>
  <Notes>25</Notes>
  <HiddenSlides>0</HiddenSlides>
  <MMClips>0</MMClips>
  <ScaleCrop>false</ScaleCrop>
  <HeadingPairs>
    <vt:vector size="4" baseType="variant">
      <vt:variant>
        <vt:lpstr>Theme</vt:lpstr>
      </vt:variant>
      <vt:variant>
        <vt:i4>9</vt:i4>
      </vt:variant>
      <vt:variant>
        <vt:lpstr>Slide Titles</vt:lpstr>
      </vt:variant>
      <vt:variant>
        <vt:i4>26</vt:i4>
      </vt:variant>
    </vt:vector>
  </HeadingPairs>
  <TitlesOfParts>
    <vt:vector size="35" baseType="lpstr">
      <vt:lpstr>Office Theme</vt:lpstr>
      <vt:lpstr>6_Office Theme</vt:lpstr>
      <vt:lpstr>5_Office Theme</vt:lpstr>
      <vt:lpstr>4_Office Theme</vt:lpstr>
      <vt:lpstr>3_Office Theme</vt:lpstr>
      <vt:lpstr>2_Office Theme</vt:lpstr>
      <vt:lpstr>1_Office Theme</vt:lpstr>
      <vt:lpstr>Custom Design</vt:lpstr>
      <vt:lpstr>1_Custom Design</vt:lpstr>
      <vt:lpstr>Long read sequencing  Ave Tooming-Klunderud, NCS/CEES/UoO, ave.tooming-klunderud@ibv.uio.no </vt:lpstr>
      <vt:lpstr>Short read vs long read sequencing</vt:lpstr>
      <vt:lpstr>Why long reads?</vt:lpstr>
      <vt:lpstr>Why long reads?</vt:lpstr>
      <vt:lpstr>Why long reads?</vt:lpstr>
      <vt:lpstr>Why long reads?</vt:lpstr>
      <vt:lpstr>Why long reads?</vt:lpstr>
      <vt:lpstr>Long read sequencing</vt:lpstr>
      <vt:lpstr>The PacBio sequencing technology</vt:lpstr>
      <vt:lpstr>The PacBio sequencing technology </vt:lpstr>
      <vt:lpstr>Base modifications</vt:lpstr>
      <vt:lpstr>Instruments</vt:lpstr>
      <vt:lpstr>Library preparation</vt:lpstr>
      <vt:lpstr>Sequencing</vt:lpstr>
      <vt:lpstr>Sequence performance: polymerase read length </vt:lpstr>
      <vt:lpstr>Sequence performance: accuracy</vt:lpstr>
      <vt:lpstr>Consensus accuracy – short template</vt:lpstr>
      <vt:lpstr>Consensus accuracy – long template</vt:lpstr>
      <vt:lpstr>Sequence performance: uniformity</vt:lpstr>
      <vt:lpstr>Sequence performance: uniformity</vt:lpstr>
      <vt:lpstr>Sequence performance: sequencing the unsequenceable</vt:lpstr>
      <vt:lpstr>It’s all about the library!</vt:lpstr>
      <vt:lpstr>High-quality DNA sample</vt:lpstr>
      <vt:lpstr>DNA sample with bad quality</vt:lpstr>
      <vt:lpstr>Applications – some examples</vt:lpstr>
      <vt:lpstr>Oxford Nanopore sequencing technology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Course</dc:title>
  <dc:creator>ave.tooming-klunderud@ibv.uio.no</dc:creator>
  <cp:lastModifiedBy>aveto</cp:lastModifiedBy>
  <cp:revision>739</cp:revision>
  <cp:lastPrinted>2017-09-04T12:43:39Z</cp:lastPrinted>
  <dcterms:created xsi:type="dcterms:W3CDTF">2011-10-25T07:14:25Z</dcterms:created>
  <dcterms:modified xsi:type="dcterms:W3CDTF">2017-09-05T10:11:59Z</dcterms:modified>
</cp:coreProperties>
</file>